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0" r:id="rId6"/>
    <p:sldId id="271" r:id="rId7"/>
    <p:sldId id="272" r:id="rId8"/>
    <p:sldId id="273" r:id="rId9"/>
    <p:sldId id="260" r:id="rId10"/>
    <p:sldId id="259" r:id="rId11"/>
    <p:sldId id="274" r:id="rId12"/>
    <p:sldId id="261" r:id="rId13"/>
    <p:sldId id="275" r:id="rId14"/>
    <p:sldId id="262" r:id="rId15"/>
    <p:sldId id="263" r:id="rId16"/>
    <p:sldId id="276" r:id="rId17"/>
    <p:sldId id="267" r:id="rId18"/>
    <p:sldId id="277" r:id="rId19"/>
    <p:sldId id="264"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3366"/>
    <a:srgbClr val="FBFDFF"/>
    <a:srgbClr val="CCFFFF"/>
    <a:srgbClr val="EBF7FF"/>
    <a:srgbClr val="EFF8FF"/>
    <a:srgbClr val="F3FAFF"/>
    <a:srgbClr val="33CCCC"/>
    <a:srgbClr val="3366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5" d="100"/>
          <a:sy n="165" d="100"/>
        </p:scale>
        <p:origin x="144" y="120"/>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75421A-F9E7-463A-8241-439A87DEF2F5}"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s-MX"/>
        </a:p>
      </dgm:t>
    </dgm:pt>
    <dgm:pt modelId="{263EE193-0280-41A9-9FBF-F26268427F64}">
      <dgm:prSet phldrT="[Texto]" custT="1"/>
      <dgm:spPr>
        <a:solidFill>
          <a:srgbClr val="CCFFFF"/>
        </a:solidFill>
        <a:ln>
          <a:solidFill>
            <a:srgbClr val="00FFFF"/>
          </a:solidFill>
        </a:ln>
        <a:scene3d>
          <a:camera prst="orthographicFront"/>
          <a:lightRig rig="threePt" dir="t"/>
        </a:scene3d>
        <a:sp3d>
          <a:bevelT w="139700" prst="cross"/>
        </a:sp3d>
      </dgm:spPr>
      <dgm:t>
        <a:bodyPr/>
        <a:lstStyle/>
        <a:p>
          <a:pPr algn="just"/>
          <a:r>
            <a:rPr lang="es-MX" sz="2200" dirty="0" smtClean="0">
              <a:solidFill>
                <a:schemeClr val="tx1"/>
              </a:solidFill>
              <a:latin typeface="Agency FB" panose="020B0503020202020204" pitchFamily="34" charset="0"/>
            </a:rPr>
            <a:t>a) Apoyo para elementos individuales de trabajo básicos para la labor académica.</a:t>
          </a:r>
          <a:endParaRPr lang="es-MX" sz="2200" dirty="0">
            <a:solidFill>
              <a:schemeClr val="tx1"/>
            </a:solidFill>
            <a:latin typeface="Agency FB" panose="020B0503020202020204" pitchFamily="34" charset="0"/>
          </a:endParaRPr>
        </a:p>
      </dgm:t>
    </dgm:pt>
    <dgm:pt modelId="{BB5ED0C6-C4E7-434B-BF7D-2D4C72C2F925}" type="parTrans" cxnId="{D97369E2-B0E6-400B-90D6-9103DD1F8580}">
      <dgm:prSet/>
      <dgm:spPr/>
      <dgm:t>
        <a:bodyPr/>
        <a:lstStyle/>
        <a:p>
          <a:endParaRPr lang="es-MX" sz="1600">
            <a:latin typeface="Agency FB" panose="020B0503020202020204" pitchFamily="34" charset="0"/>
          </a:endParaRPr>
        </a:p>
      </dgm:t>
    </dgm:pt>
    <dgm:pt modelId="{0B8F17C9-F50A-49F5-AAE0-41E09DA6AAD0}" type="sibTrans" cxnId="{D97369E2-B0E6-400B-90D6-9103DD1F8580}">
      <dgm:prSet/>
      <dgm:spPr>
        <a:ln w="38100">
          <a:solidFill>
            <a:srgbClr val="00FFFF"/>
          </a:solidFill>
        </a:ln>
      </dgm:spPr>
      <dgm:t>
        <a:bodyPr/>
        <a:lstStyle/>
        <a:p>
          <a:endParaRPr lang="es-MX" sz="1600">
            <a:latin typeface="Agency FB" panose="020B0503020202020204" pitchFamily="34" charset="0"/>
          </a:endParaRPr>
        </a:p>
      </dgm:t>
    </dgm:pt>
    <dgm:pt modelId="{B2067300-23E3-4E9E-A1D3-DF09329B6FA3}">
      <dgm:prSet phldrT="[Texto]" custT="1"/>
      <dgm:spPr>
        <a:solidFill>
          <a:srgbClr val="CCFFFF"/>
        </a:solidFill>
        <a:ln>
          <a:solidFill>
            <a:srgbClr val="00FFFF"/>
          </a:solidFill>
        </a:ln>
        <a:scene3d>
          <a:camera prst="orthographicFront"/>
          <a:lightRig rig="threePt" dir="t"/>
        </a:scene3d>
        <a:sp3d>
          <a:bevelT w="139700" prst="cross"/>
        </a:sp3d>
      </dgm:spPr>
      <dgm:t>
        <a:bodyPr/>
        <a:lstStyle/>
        <a:p>
          <a:pPr algn="just"/>
          <a:r>
            <a:rPr lang="es-MX" sz="2200" dirty="0" smtClean="0">
              <a:solidFill>
                <a:schemeClr val="tx1"/>
              </a:solidFill>
              <a:latin typeface="Agency FB" panose="020B0503020202020204" pitchFamily="34" charset="0"/>
            </a:rPr>
            <a:t>d) Fomento a la generación o aplicación innovadora del conocimiento o fomento a la investigación aplicada o desarrollo tecnológico.</a:t>
          </a:r>
          <a:endParaRPr lang="es-MX" sz="2200" dirty="0">
            <a:solidFill>
              <a:schemeClr val="tx1"/>
            </a:solidFill>
            <a:latin typeface="Agency FB" panose="020B0503020202020204" pitchFamily="34" charset="0"/>
          </a:endParaRPr>
        </a:p>
      </dgm:t>
    </dgm:pt>
    <dgm:pt modelId="{36150ABB-03D9-4C39-85A0-AFCA9ABE318B}" type="parTrans" cxnId="{3C3E685B-560E-42D5-8451-B9E6050D46EA}">
      <dgm:prSet/>
      <dgm:spPr/>
      <dgm:t>
        <a:bodyPr/>
        <a:lstStyle/>
        <a:p>
          <a:endParaRPr lang="es-MX" sz="1600">
            <a:latin typeface="Agency FB" panose="020B0503020202020204" pitchFamily="34" charset="0"/>
          </a:endParaRPr>
        </a:p>
      </dgm:t>
    </dgm:pt>
    <dgm:pt modelId="{954A4A7D-AB5B-47FF-9E0F-96991A5C7F11}" type="sibTrans" cxnId="{3C3E685B-560E-42D5-8451-B9E6050D46EA}">
      <dgm:prSet/>
      <dgm:spPr>
        <a:ln w="38100">
          <a:solidFill>
            <a:srgbClr val="00FFFF"/>
          </a:solidFill>
        </a:ln>
      </dgm:spPr>
      <dgm:t>
        <a:bodyPr/>
        <a:lstStyle/>
        <a:p>
          <a:endParaRPr lang="es-MX" sz="1600">
            <a:latin typeface="Agency FB" panose="020B0503020202020204" pitchFamily="34" charset="0"/>
          </a:endParaRPr>
        </a:p>
      </dgm:t>
    </dgm:pt>
    <dgm:pt modelId="{F5E76B35-F6DA-40E2-BC2B-E74F27F2EC0E}">
      <dgm:prSet custT="1"/>
      <dgm:spPr>
        <a:solidFill>
          <a:srgbClr val="CCFFFF"/>
        </a:solidFill>
        <a:ln>
          <a:solidFill>
            <a:srgbClr val="00FFFF"/>
          </a:solidFill>
        </a:ln>
        <a:scene3d>
          <a:camera prst="orthographicFront"/>
          <a:lightRig rig="threePt" dir="t"/>
        </a:scene3d>
        <a:sp3d>
          <a:bevelT w="139700" prst="cross"/>
        </a:sp3d>
      </dgm:spPr>
      <dgm:t>
        <a:bodyPr/>
        <a:lstStyle/>
        <a:p>
          <a:pPr algn="just"/>
          <a:r>
            <a:rPr lang="es-MX" sz="2200" dirty="0" smtClean="0">
              <a:solidFill>
                <a:schemeClr val="tx1"/>
              </a:solidFill>
              <a:latin typeface="Agency FB" panose="020B0503020202020204" pitchFamily="34" charset="0"/>
            </a:rPr>
            <a:t>c) Reconocimiento a la trayectoria académica.</a:t>
          </a:r>
          <a:endParaRPr lang="es-MX" sz="2200" dirty="0">
            <a:solidFill>
              <a:schemeClr val="tx1"/>
            </a:solidFill>
            <a:latin typeface="Agency FB" panose="020B0503020202020204" pitchFamily="34" charset="0"/>
          </a:endParaRPr>
        </a:p>
      </dgm:t>
    </dgm:pt>
    <dgm:pt modelId="{C7CFBF8B-9C78-411D-93F3-D21F0711D6AF}" type="parTrans" cxnId="{12DBF4C4-9006-40FC-825C-55BF4D6E8CE6}">
      <dgm:prSet/>
      <dgm:spPr/>
      <dgm:t>
        <a:bodyPr/>
        <a:lstStyle/>
        <a:p>
          <a:endParaRPr lang="es-MX"/>
        </a:p>
      </dgm:t>
    </dgm:pt>
    <dgm:pt modelId="{E7B858AF-6C1B-4479-90A6-BD9E380ACFFD}" type="sibTrans" cxnId="{12DBF4C4-9006-40FC-825C-55BF4D6E8CE6}">
      <dgm:prSet/>
      <dgm:spPr>
        <a:ln w="38100">
          <a:solidFill>
            <a:srgbClr val="00FFFF"/>
          </a:solidFill>
        </a:ln>
      </dgm:spPr>
      <dgm:t>
        <a:bodyPr/>
        <a:lstStyle/>
        <a:p>
          <a:endParaRPr lang="es-MX"/>
        </a:p>
      </dgm:t>
    </dgm:pt>
    <dgm:pt modelId="{296DCF8C-23EF-4364-BCAD-ED8111FEC87E}">
      <dgm:prSet custT="1"/>
      <dgm:spPr>
        <a:solidFill>
          <a:srgbClr val="CCFFFF"/>
        </a:solidFill>
        <a:ln>
          <a:solidFill>
            <a:srgbClr val="00FFFF"/>
          </a:solidFill>
        </a:ln>
        <a:scene3d>
          <a:camera prst="orthographicFront"/>
          <a:lightRig rig="threePt" dir="t"/>
        </a:scene3d>
        <a:sp3d>
          <a:bevelT w="139700" prst="cross"/>
        </a:sp3d>
      </dgm:spPr>
      <dgm:t>
        <a:bodyPr/>
        <a:lstStyle/>
        <a:p>
          <a:pPr algn="just"/>
          <a:r>
            <a:rPr lang="es-MX" sz="2200" dirty="0" smtClean="0">
              <a:solidFill>
                <a:schemeClr val="tx1"/>
              </a:solidFill>
              <a:latin typeface="Agency FB" panose="020B0503020202020204" pitchFamily="34" charset="0"/>
            </a:rPr>
            <a:t>b) Apoyo de fomento a la permanencia institucional.</a:t>
          </a:r>
          <a:endParaRPr lang="es-MX" sz="2200" dirty="0">
            <a:solidFill>
              <a:schemeClr val="tx1"/>
            </a:solidFill>
            <a:latin typeface="Agency FB" panose="020B0503020202020204" pitchFamily="34" charset="0"/>
          </a:endParaRPr>
        </a:p>
      </dgm:t>
    </dgm:pt>
    <dgm:pt modelId="{26CACDF9-5B50-405F-B74E-A3C374AEEEE5}" type="parTrans" cxnId="{BC4635F9-ADB9-4941-A778-883CF506B39D}">
      <dgm:prSet/>
      <dgm:spPr/>
      <dgm:t>
        <a:bodyPr/>
        <a:lstStyle/>
        <a:p>
          <a:endParaRPr lang="es-MX"/>
        </a:p>
      </dgm:t>
    </dgm:pt>
    <dgm:pt modelId="{1DE01579-0D50-43FF-B8DB-09EF4F1CB233}" type="sibTrans" cxnId="{BC4635F9-ADB9-4941-A778-883CF506B39D}">
      <dgm:prSet/>
      <dgm:spPr>
        <a:ln w="38100">
          <a:solidFill>
            <a:srgbClr val="00FFFF"/>
          </a:solidFill>
        </a:ln>
      </dgm:spPr>
      <dgm:t>
        <a:bodyPr/>
        <a:lstStyle/>
        <a:p>
          <a:endParaRPr lang="es-MX"/>
        </a:p>
      </dgm:t>
    </dgm:pt>
    <dgm:pt modelId="{8EB4EA7A-E944-450B-854E-FA798E536C23}" type="pres">
      <dgm:prSet presAssocID="{DF75421A-F9E7-463A-8241-439A87DEF2F5}" presName="cycle" presStyleCnt="0">
        <dgm:presLayoutVars>
          <dgm:dir/>
          <dgm:resizeHandles val="exact"/>
        </dgm:presLayoutVars>
      </dgm:prSet>
      <dgm:spPr/>
      <dgm:t>
        <a:bodyPr/>
        <a:lstStyle/>
        <a:p>
          <a:endParaRPr lang="es-MX"/>
        </a:p>
      </dgm:t>
    </dgm:pt>
    <dgm:pt modelId="{58FD8F58-D0F8-4E9B-99BE-ECF85D9A1B63}" type="pres">
      <dgm:prSet presAssocID="{263EE193-0280-41A9-9FBF-F26268427F64}" presName="node" presStyleLbl="node1" presStyleIdx="0" presStyleCnt="4" custScaleX="275884" custScaleY="106109">
        <dgm:presLayoutVars>
          <dgm:bulletEnabled val="1"/>
        </dgm:presLayoutVars>
      </dgm:prSet>
      <dgm:spPr/>
      <dgm:t>
        <a:bodyPr/>
        <a:lstStyle/>
        <a:p>
          <a:endParaRPr lang="es-MX"/>
        </a:p>
      </dgm:t>
    </dgm:pt>
    <dgm:pt modelId="{C1E0262A-C418-42B2-8BBF-6D4CB1069DA6}" type="pres">
      <dgm:prSet presAssocID="{263EE193-0280-41A9-9FBF-F26268427F64}" presName="spNode" presStyleCnt="0"/>
      <dgm:spPr/>
    </dgm:pt>
    <dgm:pt modelId="{3BD82C3A-10CC-4011-9A86-C89E5D3543A3}" type="pres">
      <dgm:prSet presAssocID="{0B8F17C9-F50A-49F5-AAE0-41E09DA6AAD0}" presName="sibTrans" presStyleLbl="sibTrans1D1" presStyleIdx="0" presStyleCnt="4"/>
      <dgm:spPr/>
      <dgm:t>
        <a:bodyPr/>
        <a:lstStyle/>
        <a:p>
          <a:endParaRPr lang="es-MX"/>
        </a:p>
      </dgm:t>
    </dgm:pt>
    <dgm:pt modelId="{EA384377-2E09-4CC3-B724-5D0B1F86A87E}" type="pres">
      <dgm:prSet presAssocID="{F5E76B35-F6DA-40E2-BC2B-E74F27F2EC0E}" presName="node" presStyleLbl="node1" presStyleIdx="1" presStyleCnt="4" custScaleX="197060" custScaleY="106109" custRadScaleRad="157277" custRadScaleInc="871">
        <dgm:presLayoutVars>
          <dgm:bulletEnabled val="1"/>
        </dgm:presLayoutVars>
      </dgm:prSet>
      <dgm:spPr/>
      <dgm:t>
        <a:bodyPr/>
        <a:lstStyle/>
        <a:p>
          <a:endParaRPr lang="es-MX"/>
        </a:p>
      </dgm:t>
    </dgm:pt>
    <dgm:pt modelId="{A7574D42-6F18-451F-A586-89A76067CF16}" type="pres">
      <dgm:prSet presAssocID="{F5E76B35-F6DA-40E2-BC2B-E74F27F2EC0E}" presName="spNode" presStyleCnt="0"/>
      <dgm:spPr/>
    </dgm:pt>
    <dgm:pt modelId="{EAE63340-028D-4E7B-AEAF-83982C3734BF}" type="pres">
      <dgm:prSet presAssocID="{E7B858AF-6C1B-4479-90A6-BD9E380ACFFD}" presName="sibTrans" presStyleLbl="sibTrans1D1" presStyleIdx="1" presStyleCnt="4"/>
      <dgm:spPr/>
      <dgm:t>
        <a:bodyPr/>
        <a:lstStyle/>
        <a:p>
          <a:endParaRPr lang="es-MX"/>
        </a:p>
      </dgm:t>
    </dgm:pt>
    <dgm:pt modelId="{3BCEEF04-9AE8-418E-8155-55B9585EB648}" type="pres">
      <dgm:prSet presAssocID="{B2067300-23E3-4E9E-A1D3-DF09329B6FA3}" presName="node" presStyleLbl="node1" presStyleIdx="2" presStyleCnt="4" custScaleX="275884" custScaleY="106109" custRadScaleRad="101076" custRadScaleInc="0">
        <dgm:presLayoutVars>
          <dgm:bulletEnabled val="1"/>
        </dgm:presLayoutVars>
      </dgm:prSet>
      <dgm:spPr/>
      <dgm:t>
        <a:bodyPr/>
        <a:lstStyle/>
        <a:p>
          <a:endParaRPr lang="es-MX"/>
        </a:p>
      </dgm:t>
    </dgm:pt>
    <dgm:pt modelId="{B137C507-C396-4E90-953C-AC670D97B331}" type="pres">
      <dgm:prSet presAssocID="{B2067300-23E3-4E9E-A1D3-DF09329B6FA3}" presName="spNode" presStyleCnt="0"/>
      <dgm:spPr/>
    </dgm:pt>
    <dgm:pt modelId="{4D8777FB-CCA6-4614-BE9E-B8D0C4649412}" type="pres">
      <dgm:prSet presAssocID="{954A4A7D-AB5B-47FF-9E0F-96991A5C7F11}" presName="sibTrans" presStyleLbl="sibTrans1D1" presStyleIdx="2" presStyleCnt="4"/>
      <dgm:spPr/>
      <dgm:t>
        <a:bodyPr/>
        <a:lstStyle/>
        <a:p>
          <a:endParaRPr lang="es-MX"/>
        </a:p>
      </dgm:t>
    </dgm:pt>
    <dgm:pt modelId="{2DA7B17F-635A-48F8-9556-670B29FDC58B}" type="pres">
      <dgm:prSet presAssocID="{296DCF8C-23EF-4364-BCAD-ED8111FEC87E}" presName="node" presStyleLbl="node1" presStyleIdx="3" presStyleCnt="4" custScaleX="197060" custScaleY="106109" custRadScaleRad="155989" custRadScaleInc="-1757">
        <dgm:presLayoutVars>
          <dgm:bulletEnabled val="1"/>
        </dgm:presLayoutVars>
      </dgm:prSet>
      <dgm:spPr/>
      <dgm:t>
        <a:bodyPr/>
        <a:lstStyle/>
        <a:p>
          <a:endParaRPr lang="es-MX"/>
        </a:p>
      </dgm:t>
    </dgm:pt>
    <dgm:pt modelId="{E1D2F419-2466-4D64-A12D-BBEDC9CE1058}" type="pres">
      <dgm:prSet presAssocID="{296DCF8C-23EF-4364-BCAD-ED8111FEC87E}" presName="spNode" presStyleCnt="0"/>
      <dgm:spPr/>
    </dgm:pt>
    <dgm:pt modelId="{066A79E4-2125-491D-9842-2EEAE47A5761}" type="pres">
      <dgm:prSet presAssocID="{1DE01579-0D50-43FF-B8DB-09EF4F1CB233}" presName="sibTrans" presStyleLbl="sibTrans1D1" presStyleIdx="3" presStyleCnt="4"/>
      <dgm:spPr/>
      <dgm:t>
        <a:bodyPr/>
        <a:lstStyle/>
        <a:p>
          <a:endParaRPr lang="es-MX"/>
        </a:p>
      </dgm:t>
    </dgm:pt>
  </dgm:ptLst>
  <dgm:cxnLst>
    <dgm:cxn modelId="{B80096B6-47E7-4B26-A4D1-A3DBF0A043D3}" type="presOf" srcId="{954A4A7D-AB5B-47FF-9E0F-96991A5C7F11}" destId="{4D8777FB-CCA6-4614-BE9E-B8D0C4649412}" srcOrd="0" destOrd="0" presId="urn:microsoft.com/office/officeart/2005/8/layout/cycle6"/>
    <dgm:cxn modelId="{7AFCFA53-16F7-422F-AE72-922F48542E77}" type="presOf" srcId="{E7B858AF-6C1B-4479-90A6-BD9E380ACFFD}" destId="{EAE63340-028D-4E7B-AEAF-83982C3734BF}" srcOrd="0" destOrd="0" presId="urn:microsoft.com/office/officeart/2005/8/layout/cycle6"/>
    <dgm:cxn modelId="{CE833721-C095-4240-8741-4D3D5C81AF31}" type="presOf" srcId="{DF75421A-F9E7-463A-8241-439A87DEF2F5}" destId="{8EB4EA7A-E944-450B-854E-FA798E536C23}" srcOrd="0" destOrd="0" presId="urn:microsoft.com/office/officeart/2005/8/layout/cycle6"/>
    <dgm:cxn modelId="{12DBF4C4-9006-40FC-825C-55BF4D6E8CE6}" srcId="{DF75421A-F9E7-463A-8241-439A87DEF2F5}" destId="{F5E76B35-F6DA-40E2-BC2B-E74F27F2EC0E}" srcOrd="1" destOrd="0" parTransId="{C7CFBF8B-9C78-411D-93F3-D21F0711D6AF}" sibTransId="{E7B858AF-6C1B-4479-90A6-BD9E380ACFFD}"/>
    <dgm:cxn modelId="{F8B5D776-4FA5-49E4-B6AA-1C24A25D8A4F}" type="presOf" srcId="{263EE193-0280-41A9-9FBF-F26268427F64}" destId="{58FD8F58-D0F8-4E9B-99BE-ECF85D9A1B63}" srcOrd="0" destOrd="0" presId="urn:microsoft.com/office/officeart/2005/8/layout/cycle6"/>
    <dgm:cxn modelId="{F06F94C8-95A8-4247-AF12-2CAB6CB9D577}" type="presOf" srcId="{296DCF8C-23EF-4364-BCAD-ED8111FEC87E}" destId="{2DA7B17F-635A-48F8-9556-670B29FDC58B}" srcOrd="0" destOrd="0" presId="urn:microsoft.com/office/officeart/2005/8/layout/cycle6"/>
    <dgm:cxn modelId="{353BA5C3-FAE6-45E3-A2FA-D94F32CCD104}" type="presOf" srcId="{B2067300-23E3-4E9E-A1D3-DF09329B6FA3}" destId="{3BCEEF04-9AE8-418E-8155-55B9585EB648}" srcOrd="0" destOrd="0" presId="urn:microsoft.com/office/officeart/2005/8/layout/cycle6"/>
    <dgm:cxn modelId="{D97369E2-B0E6-400B-90D6-9103DD1F8580}" srcId="{DF75421A-F9E7-463A-8241-439A87DEF2F5}" destId="{263EE193-0280-41A9-9FBF-F26268427F64}" srcOrd="0" destOrd="0" parTransId="{BB5ED0C6-C4E7-434B-BF7D-2D4C72C2F925}" sibTransId="{0B8F17C9-F50A-49F5-AAE0-41E09DA6AAD0}"/>
    <dgm:cxn modelId="{09C23550-EDFF-490A-BAFE-79FD8E28808D}" type="presOf" srcId="{0B8F17C9-F50A-49F5-AAE0-41E09DA6AAD0}" destId="{3BD82C3A-10CC-4011-9A86-C89E5D3543A3}" srcOrd="0" destOrd="0" presId="urn:microsoft.com/office/officeart/2005/8/layout/cycle6"/>
    <dgm:cxn modelId="{3488F93D-0AB0-408F-A9A0-5B4331DD3083}" type="presOf" srcId="{1DE01579-0D50-43FF-B8DB-09EF4F1CB233}" destId="{066A79E4-2125-491D-9842-2EEAE47A5761}" srcOrd="0" destOrd="0" presId="urn:microsoft.com/office/officeart/2005/8/layout/cycle6"/>
    <dgm:cxn modelId="{BC4635F9-ADB9-4941-A778-883CF506B39D}" srcId="{DF75421A-F9E7-463A-8241-439A87DEF2F5}" destId="{296DCF8C-23EF-4364-BCAD-ED8111FEC87E}" srcOrd="3" destOrd="0" parTransId="{26CACDF9-5B50-405F-B74E-A3C374AEEEE5}" sibTransId="{1DE01579-0D50-43FF-B8DB-09EF4F1CB233}"/>
    <dgm:cxn modelId="{3C3E685B-560E-42D5-8451-B9E6050D46EA}" srcId="{DF75421A-F9E7-463A-8241-439A87DEF2F5}" destId="{B2067300-23E3-4E9E-A1D3-DF09329B6FA3}" srcOrd="2" destOrd="0" parTransId="{36150ABB-03D9-4C39-85A0-AFCA9ABE318B}" sibTransId="{954A4A7D-AB5B-47FF-9E0F-96991A5C7F11}"/>
    <dgm:cxn modelId="{30613EA0-1F8B-4E3E-B085-5272FF951806}" type="presOf" srcId="{F5E76B35-F6DA-40E2-BC2B-E74F27F2EC0E}" destId="{EA384377-2E09-4CC3-B724-5D0B1F86A87E}" srcOrd="0" destOrd="0" presId="urn:microsoft.com/office/officeart/2005/8/layout/cycle6"/>
    <dgm:cxn modelId="{202F7A69-1F20-4B88-900F-3964C2F37D48}" type="presParOf" srcId="{8EB4EA7A-E944-450B-854E-FA798E536C23}" destId="{58FD8F58-D0F8-4E9B-99BE-ECF85D9A1B63}" srcOrd="0" destOrd="0" presId="urn:microsoft.com/office/officeart/2005/8/layout/cycle6"/>
    <dgm:cxn modelId="{E5E82FE1-BB4D-4580-A34D-7965B6ED718E}" type="presParOf" srcId="{8EB4EA7A-E944-450B-854E-FA798E536C23}" destId="{C1E0262A-C418-42B2-8BBF-6D4CB1069DA6}" srcOrd="1" destOrd="0" presId="urn:microsoft.com/office/officeart/2005/8/layout/cycle6"/>
    <dgm:cxn modelId="{4976A948-D932-49C8-B78A-E55B496818A9}" type="presParOf" srcId="{8EB4EA7A-E944-450B-854E-FA798E536C23}" destId="{3BD82C3A-10CC-4011-9A86-C89E5D3543A3}" srcOrd="2" destOrd="0" presId="urn:microsoft.com/office/officeart/2005/8/layout/cycle6"/>
    <dgm:cxn modelId="{5080EB61-6DED-47C4-846D-01DBB71721E8}" type="presParOf" srcId="{8EB4EA7A-E944-450B-854E-FA798E536C23}" destId="{EA384377-2E09-4CC3-B724-5D0B1F86A87E}" srcOrd="3" destOrd="0" presId="urn:microsoft.com/office/officeart/2005/8/layout/cycle6"/>
    <dgm:cxn modelId="{801A3EA1-96F4-421E-876F-46CB272838AE}" type="presParOf" srcId="{8EB4EA7A-E944-450B-854E-FA798E536C23}" destId="{A7574D42-6F18-451F-A586-89A76067CF16}" srcOrd="4" destOrd="0" presId="urn:microsoft.com/office/officeart/2005/8/layout/cycle6"/>
    <dgm:cxn modelId="{465714AD-8ACA-49F5-A163-6F7F58DE0DE3}" type="presParOf" srcId="{8EB4EA7A-E944-450B-854E-FA798E536C23}" destId="{EAE63340-028D-4E7B-AEAF-83982C3734BF}" srcOrd="5" destOrd="0" presId="urn:microsoft.com/office/officeart/2005/8/layout/cycle6"/>
    <dgm:cxn modelId="{009C96BA-3887-4EA7-8952-C1FDC7B5BC16}" type="presParOf" srcId="{8EB4EA7A-E944-450B-854E-FA798E536C23}" destId="{3BCEEF04-9AE8-418E-8155-55B9585EB648}" srcOrd="6" destOrd="0" presId="urn:microsoft.com/office/officeart/2005/8/layout/cycle6"/>
    <dgm:cxn modelId="{AA0FB935-7F97-44C8-8715-2303B6ACFD7B}" type="presParOf" srcId="{8EB4EA7A-E944-450B-854E-FA798E536C23}" destId="{B137C507-C396-4E90-953C-AC670D97B331}" srcOrd="7" destOrd="0" presId="urn:microsoft.com/office/officeart/2005/8/layout/cycle6"/>
    <dgm:cxn modelId="{BE273C5F-E856-40EB-829B-CCC570DD37B7}" type="presParOf" srcId="{8EB4EA7A-E944-450B-854E-FA798E536C23}" destId="{4D8777FB-CCA6-4614-BE9E-B8D0C4649412}" srcOrd="8" destOrd="0" presId="urn:microsoft.com/office/officeart/2005/8/layout/cycle6"/>
    <dgm:cxn modelId="{F7466BB3-B9EA-4D06-A678-BF19CD90F2E0}" type="presParOf" srcId="{8EB4EA7A-E944-450B-854E-FA798E536C23}" destId="{2DA7B17F-635A-48F8-9556-670B29FDC58B}" srcOrd="9" destOrd="0" presId="urn:microsoft.com/office/officeart/2005/8/layout/cycle6"/>
    <dgm:cxn modelId="{3DC68D56-8A30-4198-B956-18B228013173}" type="presParOf" srcId="{8EB4EA7A-E944-450B-854E-FA798E536C23}" destId="{E1D2F419-2466-4D64-A12D-BBEDC9CE1058}" srcOrd="10" destOrd="0" presId="urn:microsoft.com/office/officeart/2005/8/layout/cycle6"/>
    <dgm:cxn modelId="{CBE0ECFC-D884-4ECF-B662-2F820F951F9F}" type="presParOf" srcId="{8EB4EA7A-E944-450B-854E-FA798E536C23}" destId="{066A79E4-2125-491D-9842-2EEAE47A5761}" srcOrd="11"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75421A-F9E7-463A-8241-439A87DEF2F5}"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s-MX"/>
        </a:p>
      </dgm:t>
    </dgm:pt>
    <dgm:pt modelId="{263EE193-0280-41A9-9FBF-F26268427F64}">
      <dgm:prSet phldrT="[Texto]" custT="1"/>
      <dgm:spPr>
        <a:solidFill>
          <a:srgbClr val="CCFFFF"/>
        </a:solidFill>
        <a:ln>
          <a:solidFill>
            <a:srgbClr val="00FFFF"/>
          </a:solidFill>
        </a:ln>
        <a:scene3d>
          <a:camera prst="orthographicFront"/>
          <a:lightRig rig="threePt" dir="t"/>
        </a:scene3d>
        <a:sp3d>
          <a:bevelT w="139700" prst="cross"/>
        </a:sp3d>
      </dgm:spPr>
      <dgm:t>
        <a:bodyPr/>
        <a:lstStyle/>
        <a:p>
          <a:pPr algn="just"/>
          <a:r>
            <a:rPr lang="es-MX" sz="1800" dirty="0" smtClean="0">
              <a:solidFill>
                <a:schemeClr val="tx1"/>
              </a:solidFill>
              <a:latin typeface="Agency FB" panose="020B0503020202020204" pitchFamily="34" charset="0"/>
            </a:rPr>
            <a:t>a) </a:t>
          </a:r>
          <a:r>
            <a:rPr lang="es-MX" sz="1800" b="1" dirty="0" smtClean="0">
              <a:solidFill>
                <a:schemeClr val="tx1"/>
              </a:solidFill>
              <a:latin typeface="Agency FB" panose="020B0503020202020204" pitchFamily="34" charset="0"/>
            </a:rPr>
            <a:t>Compra</a:t>
          </a:r>
          <a:r>
            <a:rPr lang="es-MX" sz="1800" dirty="0" smtClean="0">
              <a:solidFill>
                <a:schemeClr val="tx1"/>
              </a:solidFill>
              <a:latin typeface="Agency FB" panose="020B0503020202020204" pitchFamily="34" charset="0"/>
            </a:rPr>
            <a:t>: Para las adquisiciones o contratación de servicios, cuando el monto sea mayor a 6 veces el salario mínimo mensual vigente.</a:t>
          </a:r>
          <a:endParaRPr lang="es-MX" sz="1800" dirty="0">
            <a:solidFill>
              <a:schemeClr val="tx1"/>
            </a:solidFill>
            <a:latin typeface="Agency FB" panose="020B0503020202020204" pitchFamily="34" charset="0"/>
          </a:endParaRPr>
        </a:p>
      </dgm:t>
    </dgm:pt>
    <dgm:pt modelId="{BB5ED0C6-C4E7-434B-BF7D-2D4C72C2F925}" type="parTrans" cxnId="{D97369E2-B0E6-400B-90D6-9103DD1F8580}">
      <dgm:prSet/>
      <dgm:spPr/>
      <dgm:t>
        <a:bodyPr/>
        <a:lstStyle/>
        <a:p>
          <a:endParaRPr lang="es-MX" sz="1600">
            <a:latin typeface="Agency FB" panose="020B0503020202020204" pitchFamily="34" charset="0"/>
          </a:endParaRPr>
        </a:p>
      </dgm:t>
    </dgm:pt>
    <dgm:pt modelId="{0B8F17C9-F50A-49F5-AAE0-41E09DA6AAD0}" type="sibTrans" cxnId="{D97369E2-B0E6-400B-90D6-9103DD1F8580}">
      <dgm:prSet/>
      <dgm:spPr>
        <a:ln w="38100">
          <a:solidFill>
            <a:srgbClr val="00FFFF"/>
          </a:solidFill>
        </a:ln>
      </dgm:spPr>
      <dgm:t>
        <a:bodyPr/>
        <a:lstStyle/>
        <a:p>
          <a:endParaRPr lang="es-MX" sz="1600">
            <a:latin typeface="Agency FB" panose="020B0503020202020204" pitchFamily="34" charset="0"/>
          </a:endParaRPr>
        </a:p>
      </dgm:t>
    </dgm:pt>
    <dgm:pt modelId="{B2067300-23E3-4E9E-A1D3-DF09329B6FA3}">
      <dgm:prSet phldrT="[Texto]" custT="1"/>
      <dgm:spPr>
        <a:solidFill>
          <a:srgbClr val="CCFFFF"/>
        </a:solidFill>
        <a:ln>
          <a:solidFill>
            <a:srgbClr val="00FFFF"/>
          </a:solidFill>
        </a:ln>
        <a:scene3d>
          <a:camera prst="orthographicFront"/>
          <a:lightRig rig="threePt" dir="t"/>
        </a:scene3d>
        <a:sp3d>
          <a:bevelT w="139700" prst="cross"/>
        </a:sp3d>
      </dgm:spPr>
      <dgm:t>
        <a:bodyPr/>
        <a:lstStyle/>
        <a:p>
          <a:pPr algn="just"/>
          <a:r>
            <a:rPr lang="es-MX" sz="1800" dirty="0" smtClean="0">
              <a:solidFill>
                <a:schemeClr val="tx1"/>
              </a:solidFill>
              <a:latin typeface="Agency FB" panose="020B0503020202020204" pitchFamily="34" charset="0"/>
            </a:rPr>
            <a:t>d) </a:t>
          </a:r>
          <a:r>
            <a:rPr lang="es-MX" sz="1800" b="1" dirty="0" smtClean="0">
              <a:solidFill>
                <a:schemeClr val="tx1"/>
              </a:solidFill>
              <a:latin typeface="Agency FB" panose="020B0503020202020204" pitchFamily="34" charset="0"/>
            </a:rPr>
            <a:t>Vale</a:t>
          </a:r>
          <a:r>
            <a:rPr lang="es-MX" sz="1800" dirty="0" smtClean="0">
              <a:solidFill>
                <a:schemeClr val="tx1"/>
              </a:solidFill>
              <a:latin typeface="Agency FB" panose="020B0503020202020204" pitchFamily="34" charset="0"/>
            </a:rPr>
            <a:t>: Para el pago de viáticos, rubro de manutención, cuota compensatoria, apoyo de fomento a la permanencia institucional, reconocimiento a la trayectoria, beca estudiante y formación de recursos humanos.</a:t>
          </a:r>
          <a:endParaRPr lang="es-MX" sz="1800" dirty="0">
            <a:solidFill>
              <a:schemeClr val="tx1"/>
            </a:solidFill>
            <a:latin typeface="Agency FB" panose="020B0503020202020204" pitchFamily="34" charset="0"/>
          </a:endParaRPr>
        </a:p>
      </dgm:t>
    </dgm:pt>
    <dgm:pt modelId="{36150ABB-03D9-4C39-85A0-AFCA9ABE318B}" type="parTrans" cxnId="{3C3E685B-560E-42D5-8451-B9E6050D46EA}">
      <dgm:prSet/>
      <dgm:spPr/>
      <dgm:t>
        <a:bodyPr/>
        <a:lstStyle/>
        <a:p>
          <a:endParaRPr lang="es-MX" sz="1600">
            <a:latin typeface="Agency FB" panose="020B0503020202020204" pitchFamily="34" charset="0"/>
          </a:endParaRPr>
        </a:p>
      </dgm:t>
    </dgm:pt>
    <dgm:pt modelId="{954A4A7D-AB5B-47FF-9E0F-96991A5C7F11}" type="sibTrans" cxnId="{3C3E685B-560E-42D5-8451-B9E6050D46EA}">
      <dgm:prSet/>
      <dgm:spPr>
        <a:ln w="38100">
          <a:solidFill>
            <a:srgbClr val="00FFFF"/>
          </a:solidFill>
        </a:ln>
      </dgm:spPr>
      <dgm:t>
        <a:bodyPr/>
        <a:lstStyle/>
        <a:p>
          <a:endParaRPr lang="es-MX" sz="1600">
            <a:latin typeface="Agency FB" panose="020B0503020202020204" pitchFamily="34" charset="0"/>
          </a:endParaRPr>
        </a:p>
      </dgm:t>
    </dgm:pt>
    <dgm:pt modelId="{F5E76B35-F6DA-40E2-BC2B-E74F27F2EC0E}">
      <dgm:prSet custT="1"/>
      <dgm:spPr>
        <a:solidFill>
          <a:srgbClr val="CCFFFF"/>
        </a:solidFill>
        <a:ln>
          <a:solidFill>
            <a:srgbClr val="00FFFF"/>
          </a:solidFill>
        </a:ln>
        <a:scene3d>
          <a:camera prst="orthographicFront"/>
          <a:lightRig rig="threePt" dir="t"/>
        </a:scene3d>
        <a:sp3d>
          <a:bevelT w="139700" prst="cross"/>
        </a:sp3d>
      </dgm:spPr>
      <dgm:t>
        <a:bodyPr/>
        <a:lstStyle/>
        <a:p>
          <a:pPr algn="just"/>
          <a:r>
            <a:rPr lang="es-MX" sz="1800" dirty="0" smtClean="0">
              <a:solidFill>
                <a:schemeClr val="tx1"/>
              </a:solidFill>
              <a:latin typeface="Agency FB" panose="020B0503020202020204" pitchFamily="34" charset="0"/>
            </a:rPr>
            <a:t>c) </a:t>
          </a:r>
          <a:r>
            <a:rPr lang="es-MX" sz="1800" b="1" dirty="0" smtClean="0">
              <a:solidFill>
                <a:schemeClr val="tx1"/>
              </a:solidFill>
              <a:latin typeface="Agency FB" panose="020B0503020202020204" pitchFamily="34" charset="0"/>
            </a:rPr>
            <a:t>Reposición</a:t>
          </a:r>
          <a:r>
            <a:rPr lang="es-MX" sz="1800" dirty="0" smtClean="0">
              <a:solidFill>
                <a:schemeClr val="tx1"/>
              </a:solidFill>
              <a:latin typeface="Agency FB" panose="020B0503020202020204" pitchFamily="34" charset="0"/>
            </a:rPr>
            <a:t>: Para reembolsar los pagos que haya realizado el beneficiario.</a:t>
          </a:r>
          <a:endParaRPr lang="es-MX" sz="1800" dirty="0">
            <a:solidFill>
              <a:schemeClr val="tx1"/>
            </a:solidFill>
            <a:latin typeface="Agency FB" panose="020B0503020202020204" pitchFamily="34" charset="0"/>
          </a:endParaRPr>
        </a:p>
      </dgm:t>
    </dgm:pt>
    <dgm:pt modelId="{C7CFBF8B-9C78-411D-93F3-D21F0711D6AF}" type="parTrans" cxnId="{12DBF4C4-9006-40FC-825C-55BF4D6E8CE6}">
      <dgm:prSet/>
      <dgm:spPr/>
      <dgm:t>
        <a:bodyPr/>
        <a:lstStyle/>
        <a:p>
          <a:endParaRPr lang="es-MX"/>
        </a:p>
      </dgm:t>
    </dgm:pt>
    <dgm:pt modelId="{E7B858AF-6C1B-4479-90A6-BD9E380ACFFD}" type="sibTrans" cxnId="{12DBF4C4-9006-40FC-825C-55BF4D6E8CE6}">
      <dgm:prSet/>
      <dgm:spPr>
        <a:ln w="38100">
          <a:solidFill>
            <a:srgbClr val="00FFFF"/>
          </a:solidFill>
        </a:ln>
      </dgm:spPr>
      <dgm:t>
        <a:bodyPr/>
        <a:lstStyle/>
        <a:p>
          <a:endParaRPr lang="es-MX"/>
        </a:p>
      </dgm:t>
    </dgm:pt>
    <dgm:pt modelId="{296DCF8C-23EF-4364-BCAD-ED8111FEC87E}">
      <dgm:prSet custT="1"/>
      <dgm:spPr>
        <a:solidFill>
          <a:srgbClr val="CCFFFF"/>
        </a:solidFill>
        <a:ln>
          <a:solidFill>
            <a:srgbClr val="00FFFF"/>
          </a:solidFill>
        </a:ln>
        <a:scene3d>
          <a:camera prst="orthographicFront"/>
          <a:lightRig rig="threePt" dir="t"/>
        </a:scene3d>
        <a:sp3d>
          <a:bevelT w="139700" prst="cross"/>
        </a:sp3d>
      </dgm:spPr>
      <dgm:t>
        <a:bodyPr/>
        <a:lstStyle/>
        <a:p>
          <a:pPr algn="just"/>
          <a:r>
            <a:rPr lang="es-MX" sz="1800" dirty="0" smtClean="0">
              <a:solidFill>
                <a:schemeClr val="tx1"/>
              </a:solidFill>
              <a:latin typeface="Agency FB" panose="020B0503020202020204" pitchFamily="34" charset="0"/>
            </a:rPr>
            <a:t>b) </a:t>
          </a:r>
          <a:r>
            <a:rPr lang="es-MX" sz="1800" b="1" dirty="0" smtClean="0">
              <a:solidFill>
                <a:schemeClr val="tx1"/>
              </a:solidFill>
              <a:latin typeface="Agency FB" panose="020B0503020202020204" pitchFamily="34" charset="0"/>
            </a:rPr>
            <a:t>Recibo</a:t>
          </a:r>
          <a:r>
            <a:rPr lang="es-MX" sz="1800" dirty="0" smtClean="0">
              <a:solidFill>
                <a:schemeClr val="tx1"/>
              </a:solidFill>
              <a:latin typeface="Agency FB" panose="020B0503020202020204" pitchFamily="34" charset="0"/>
            </a:rPr>
            <a:t>: Para pago de honorarios, arrendamientos o adquisiciones que no requieran orden de compra.</a:t>
          </a:r>
          <a:endParaRPr lang="es-MX" sz="1800" dirty="0">
            <a:solidFill>
              <a:schemeClr val="tx1"/>
            </a:solidFill>
            <a:latin typeface="Agency FB" panose="020B0503020202020204" pitchFamily="34" charset="0"/>
          </a:endParaRPr>
        </a:p>
      </dgm:t>
    </dgm:pt>
    <dgm:pt modelId="{26CACDF9-5B50-405F-B74E-A3C374AEEEE5}" type="parTrans" cxnId="{BC4635F9-ADB9-4941-A778-883CF506B39D}">
      <dgm:prSet/>
      <dgm:spPr/>
      <dgm:t>
        <a:bodyPr/>
        <a:lstStyle/>
        <a:p>
          <a:endParaRPr lang="es-MX"/>
        </a:p>
      </dgm:t>
    </dgm:pt>
    <dgm:pt modelId="{1DE01579-0D50-43FF-B8DB-09EF4F1CB233}" type="sibTrans" cxnId="{BC4635F9-ADB9-4941-A778-883CF506B39D}">
      <dgm:prSet/>
      <dgm:spPr>
        <a:ln w="38100">
          <a:solidFill>
            <a:srgbClr val="00FFFF"/>
          </a:solidFill>
        </a:ln>
      </dgm:spPr>
      <dgm:t>
        <a:bodyPr/>
        <a:lstStyle/>
        <a:p>
          <a:endParaRPr lang="es-MX"/>
        </a:p>
      </dgm:t>
    </dgm:pt>
    <dgm:pt modelId="{8EB4EA7A-E944-450B-854E-FA798E536C23}" type="pres">
      <dgm:prSet presAssocID="{DF75421A-F9E7-463A-8241-439A87DEF2F5}" presName="cycle" presStyleCnt="0">
        <dgm:presLayoutVars>
          <dgm:dir/>
          <dgm:resizeHandles val="exact"/>
        </dgm:presLayoutVars>
      </dgm:prSet>
      <dgm:spPr/>
      <dgm:t>
        <a:bodyPr/>
        <a:lstStyle/>
        <a:p>
          <a:endParaRPr lang="es-MX"/>
        </a:p>
      </dgm:t>
    </dgm:pt>
    <dgm:pt modelId="{58FD8F58-D0F8-4E9B-99BE-ECF85D9A1B63}" type="pres">
      <dgm:prSet presAssocID="{263EE193-0280-41A9-9FBF-F26268427F64}" presName="node" presStyleLbl="node1" presStyleIdx="0" presStyleCnt="4" custScaleX="275884" custScaleY="106109">
        <dgm:presLayoutVars>
          <dgm:bulletEnabled val="1"/>
        </dgm:presLayoutVars>
      </dgm:prSet>
      <dgm:spPr/>
      <dgm:t>
        <a:bodyPr/>
        <a:lstStyle/>
        <a:p>
          <a:endParaRPr lang="es-MX"/>
        </a:p>
      </dgm:t>
    </dgm:pt>
    <dgm:pt modelId="{C1E0262A-C418-42B2-8BBF-6D4CB1069DA6}" type="pres">
      <dgm:prSet presAssocID="{263EE193-0280-41A9-9FBF-F26268427F64}" presName="spNode" presStyleCnt="0"/>
      <dgm:spPr/>
    </dgm:pt>
    <dgm:pt modelId="{3BD82C3A-10CC-4011-9A86-C89E5D3543A3}" type="pres">
      <dgm:prSet presAssocID="{0B8F17C9-F50A-49F5-AAE0-41E09DA6AAD0}" presName="sibTrans" presStyleLbl="sibTrans1D1" presStyleIdx="0" presStyleCnt="4"/>
      <dgm:spPr/>
      <dgm:t>
        <a:bodyPr/>
        <a:lstStyle/>
        <a:p>
          <a:endParaRPr lang="es-MX"/>
        </a:p>
      </dgm:t>
    </dgm:pt>
    <dgm:pt modelId="{EA384377-2E09-4CC3-B724-5D0B1F86A87E}" type="pres">
      <dgm:prSet presAssocID="{F5E76B35-F6DA-40E2-BC2B-E74F27F2EC0E}" presName="node" presStyleLbl="node1" presStyleIdx="1" presStyleCnt="4" custScaleX="236472" custScaleY="106109" custRadScaleRad="157277" custRadScaleInc="871">
        <dgm:presLayoutVars>
          <dgm:bulletEnabled val="1"/>
        </dgm:presLayoutVars>
      </dgm:prSet>
      <dgm:spPr/>
      <dgm:t>
        <a:bodyPr/>
        <a:lstStyle/>
        <a:p>
          <a:endParaRPr lang="es-MX"/>
        </a:p>
      </dgm:t>
    </dgm:pt>
    <dgm:pt modelId="{A7574D42-6F18-451F-A586-89A76067CF16}" type="pres">
      <dgm:prSet presAssocID="{F5E76B35-F6DA-40E2-BC2B-E74F27F2EC0E}" presName="spNode" presStyleCnt="0"/>
      <dgm:spPr/>
    </dgm:pt>
    <dgm:pt modelId="{EAE63340-028D-4E7B-AEAF-83982C3734BF}" type="pres">
      <dgm:prSet presAssocID="{E7B858AF-6C1B-4479-90A6-BD9E380ACFFD}" presName="sibTrans" presStyleLbl="sibTrans1D1" presStyleIdx="1" presStyleCnt="4"/>
      <dgm:spPr/>
      <dgm:t>
        <a:bodyPr/>
        <a:lstStyle/>
        <a:p>
          <a:endParaRPr lang="es-MX"/>
        </a:p>
      </dgm:t>
    </dgm:pt>
    <dgm:pt modelId="{3BCEEF04-9AE8-418E-8155-55B9585EB648}" type="pres">
      <dgm:prSet presAssocID="{B2067300-23E3-4E9E-A1D3-DF09329B6FA3}" presName="node" presStyleLbl="node1" presStyleIdx="2" presStyleCnt="4" custScaleX="275884" custScaleY="106109" custRadScaleRad="101076" custRadScaleInc="0">
        <dgm:presLayoutVars>
          <dgm:bulletEnabled val="1"/>
        </dgm:presLayoutVars>
      </dgm:prSet>
      <dgm:spPr/>
      <dgm:t>
        <a:bodyPr/>
        <a:lstStyle/>
        <a:p>
          <a:endParaRPr lang="es-MX"/>
        </a:p>
      </dgm:t>
    </dgm:pt>
    <dgm:pt modelId="{B137C507-C396-4E90-953C-AC670D97B331}" type="pres">
      <dgm:prSet presAssocID="{B2067300-23E3-4E9E-A1D3-DF09329B6FA3}" presName="spNode" presStyleCnt="0"/>
      <dgm:spPr/>
    </dgm:pt>
    <dgm:pt modelId="{4D8777FB-CCA6-4614-BE9E-B8D0C4649412}" type="pres">
      <dgm:prSet presAssocID="{954A4A7D-AB5B-47FF-9E0F-96991A5C7F11}" presName="sibTrans" presStyleLbl="sibTrans1D1" presStyleIdx="2" presStyleCnt="4"/>
      <dgm:spPr/>
      <dgm:t>
        <a:bodyPr/>
        <a:lstStyle/>
        <a:p>
          <a:endParaRPr lang="es-MX"/>
        </a:p>
      </dgm:t>
    </dgm:pt>
    <dgm:pt modelId="{2DA7B17F-635A-48F8-9556-670B29FDC58B}" type="pres">
      <dgm:prSet presAssocID="{296DCF8C-23EF-4364-BCAD-ED8111FEC87E}" presName="node" presStyleLbl="node1" presStyleIdx="3" presStyleCnt="4" custScaleX="236472" custScaleY="106109" custRadScaleRad="155989" custRadScaleInc="-1757">
        <dgm:presLayoutVars>
          <dgm:bulletEnabled val="1"/>
        </dgm:presLayoutVars>
      </dgm:prSet>
      <dgm:spPr/>
      <dgm:t>
        <a:bodyPr/>
        <a:lstStyle/>
        <a:p>
          <a:endParaRPr lang="es-MX"/>
        </a:p>
      </dgm:t>
    </dgm:pt>
    <dgm:pt modelId="{E1D2F419-2466-4D64-A12D-BBEDC9CE1058}" type="pres">
      <dgm:prSet presAssocID="{296DCF8C-23EF-4364-BCAD-ED8111FEC87E}" presName="spNode" presStyleCnt="0"/>
      <dgm:spPr/>
    </dgm:pt>
    <dgm:pt modelId="{066A79E4-2125-491D-9842-2EEAE47A5761}" type="pres">
      <dgm:prSet presAssocID="{1DE01579-0D50-43FF-B8DB-09EF4F1CB233}" presName="sibTrans" presStyleLbl="sibTrans1D1" presStyleIdx="3" presStyleCnt="4"/>
      <dgm:spPr/>
      <dgm:t>
        <a:bodyPr/>
        <a:lstStyle/>
        <a:p>
          <a:endParaRPr lang="es-MX"/>
        </a:p>
      </dgm:t>
    </dgm:pt>
  </dgm:ptLst>
  <dgm:cxnLst>
    <dgm:cxn modelId="{A551DC46-06CD-4C5E-A52D-14609BA68483}" type="presOf" srcId="{DF75421A-F9E7-463A-8241-439A87DEF2F5}" destId="{8EB4EA7A-E944-450B-854E-FA798E536C23}" srcOrd="0" destOrd="0" presId="urn:microsoft.com/office/officeart/2005/8/layout/cycle6"/>
    <dgm:cxn modelId="{12DBF4C4-9006-40FC-825C-55BF4D6E8CE6}" srcId="{DF75421A-F9E7-463A-8241-439A87DEF2F5}" destId="{F5E76B35-F6DA-40E2-BC2B-E74F27F2EC0E}" srcOrd="1" destOrd="0" parTransId="{C7CFBF8B-9C78-411D-93F3-D21F0711D6AF}" sibTransId="{E7B858AF-6C1B-4479-90A6-BD9E380ACFFD}"/>
    <dgm:cxn modelId="{BD46F005-A6A6-44FD-BDF5-FE89FA736D39}" type="presOf" srcId="{B2067300-23E3-4E9E-A1D3-DF09329B6FA3}" destId="{3BCEEF04-9AE8-418E-8155-55B9585EB648}" srcOrd="0" destOrd="0" presId="urn:microsoft.com/office/officeart/2005/8/layout/cycle6"/>
    <dgm:cxn modelId="{6885EFBE-355F-4ED7-92CF-542DA077604E}" type="presOf" srcId="{E7B858AF-6C1B-4479-90A6-BD9E380ACFFD}" destId="{EAE63340-028D-4E7B-AEAF-83982C3734BF}" srcOrd="0" destOrd="0" presId="urn:microsoft.com/office/officeart/2005/8/layout/cycle6"/>
    <dgm:cxn modelId="{06166A68-55A1-4F0D-BA78-B38F617951DB}" type="presOf" srcId="{263EE193-0280-41A9-9FBF-F26268427F64}" destId="{58FD8F58-D0F8-4E9B-99BE-ECF85D9A1B63}" srcOrd="0" destOrd="0" presId="urn:microsoft.com/office/officeart/2005/8/layout/cycle6"/>
    <dgm:cxn modelId="{47E2228D-7070-4C43-AF8D-16C0E25F760D}" type="presOf" srcId="{0B8F17C9-F50A-49F5-AAE0-41E09DA6AAD0}" destId="{3BD82C3A-10CC-4011-9A86-C89E5D3543A3}" srcOrd="0" destOrd="0" presId="urn:microsoft.com/office/officeart/2005/8/layout/cycle6"/>
    <dgm:cxn modelId="{82D51701-625D-4242-945D-E4696A1312FE}" type="presOf" srcId="{1DE01579-0D50-43FF-B8DB-09EF4F1CB233}" destId="{066A79E4-2125-491D-9842-2EEAE47A5761}" srcOrd="0" destOrd="0" presId="urn:microsoft.com/office/officeart/2005/8/layout/cycle6"/>
    <dgm:cxn modelId="{276D7F1C-EDE9-445D-BEF3-C9B1B13BAE56}" type="presOf" srcId="{F5E76B35-F6DA-40E2-BC2B-E74F27F2EC0E}" destId="{EA384377-2E09-4CC3-B724-5D0B1F86A87E}" srcOrd="0" destOrd="0" presId="urn:microsoft.com/office/officeart/2005/8/layout/cycle6"/>
    <dgm:cxn modelId="{D97369E2-B0E6-400B-90D6-9103DD1F8580}" srcId="{DF75421A-F9E7-463A-8241-439A87DEF2F5}" destId="{263EE193-0280-41A9-9FBF-F26268427F64}" srcOrd="0" destOrd="0" parTransId="{BB5ED0C6-C4E7-434B-BF7D-2D4C72C2F925}" sibTransId="{0B8F17C9-F50A-49F5-AAE0-41E09DA6AAD0}"/>
    <dgm:cxn modelId="{3A19496F-1CE5-48E9-A6A8-48B77F3ACE14}" type="presOf" srcId="{954A4A7D-AB5B-47FF-9E0F-96991A5C7F11}" destId="{4D8777FB-CCA6-4614-BE9E-B8D0C4649412}" srcOrd="0" destOrd="0" presId="urn:microsoft.com/office/officeart/2005/8/layout/cycle6"/>
    <dgm:cxn modelId="{A66FBAAA-DE4B-4344-850E-4EDF9A466B7C}" type="presOf" srcId="{296DCF8C-23EF-4364-BCAD-ED8111FEC87E}" destId="{2DA7B17F-635A-48F8-9556-670B29FDC58B}" srcOrd="0" destOrd="0" presId="urn:microsoft.com/office/officeart/2005/8/layout/cycle6"/>
    <dgm:cxn modelId="{BC4635F9-ADB9-4941-A778-883CF506B39D}" srcId="{DF75421A-F9E7-463A-8241-439A87DEF2F5}" destId="{296DCF8C-23EF-4364-BCAD-ED8111FEC87E}" srcOrd="3" destOrd="0" parTransId="{26CACDF9-5B50-405F-B74E-A3C374AEEEE5}" sibTransId="{1DE01579-0D50-43FF-B8DB-09EF4F1CB233}"/>
    <dgm:cxn modelId="{3C3E685B-560E-42D5-8451-B9E6050D46EA}" srcId="{DF75421A-F9E7-463A-8241-439A87DEF2F5}" destId="{B2067300-23E3-4E9E-A1D3-DF09329B6FA3}" srcOrd="2" destOrd="0" parTransId="{36150ABB-03D9-4C39-85A0-AFCA9ABE318B}" sibTransId="{954A4A7D-AB5B-47FF-9E0F-96991A5C7F11}"/>
    <dgm:cxn modelId="{23857ACA-45F5-4DDE-BE01-B8898EE97D03}" type="presParOf" srcId="{8EB4EA7A-E944-450B-854E-FA798E536C23}" destId="{58FD8F58-D0F8-4E9B-99BE-ECF85D9A1B63}" srcOrd="0" destOrd="0" presId="urn:microsoft.com/office/officeart/2005/8/layout/cycle6"/>
    <dgm:cxn modelId="{8A5B0D26-4297-494D-9C43-5DD245E7C055}" type="presParOf" srcId="{8EB4EA7A-E944-450B-854E-FA798E536C23}" destId="{C1E0262A-C418-42B2-8BBF-6D4CB1069DA6}" srcOrd="1" destOrd="0" presId="urn:microsoft.com/office/officeart/2005/8/layout/cycle6"/>
    <dgm:cxn modelId="{62FF4706-0634-4B3C-B52D-F01CE977F14F}" type="presParOf" srcId="{8EB4EA7A-E944-450B-854E-FA798E536C23}" destId="{3BD82C3A-10CC-4011-9A86-C89E5D3543A3}" srcOrd="2" destOrd="0" presId="urn:microsoft.com/office/officeart/2005/8/layout/cycle6"/>
    <dgm:cxn modelId="{E761D0AC-1113-4850-BEE4-D5F0520F8093}" type="presParOf" srcId="{8EB4EA7A-E944-450B-854E-FA798E536C23}" destId="{EA384377-2E09-4CC3-B724-5D0B1F86A87E}" srcOrd="3" destOrd="0" presId="urn:microsoft.com/office/officeart/2005/8/layout/cycle6"/>
    <dgm:cxn modelId="{C90F5797-708F-4449-81AE-7AE271A5FCCB}" type="presParOf" srcId="{8EB4EA7A-E944-450B-854E-FA798E536C23}" destId="{A7574D42-6F18-451F-A586-89A76067CF16}" srcOrd="4" destOrd="0" presId="urn:microsoft.com/office/officeart/2005/8/layout/cycle6"/>
    <dgm:cxn modelId="{9ACE7425-4668-4458-85E9-5E8730D3B93B}" type="presParOf" srcId="{8EB4EA7A-E944-450B-854E-FA798E536C23}" destId="{EAE63340-028D-4E7B-AEAF-83982C3734BF}" srcOrd="5" destOrd="0" presId="urn:microsoft.com/office/officeart/2005/8/layout/cycle6"/>
    <dgm:cxn modelId="{EF35D4B8-40CE-4309-9CB0-58E3C5D1599A}" type="presParOf" srcId="{8EB4EA7A-E944-450B-854E-FA798E536C23}" destId="{3BCEEF04-9AE8-418E-8155-55B9585EB648}" srcOrd="6" destOrd="0" presId="urn:microsoft.com/office/officeart/2005/8/layout/cycle6"/>
    <dgm:cxn modelId="{27D77FF6-7911-48ED-A408-4A419CFCFA5D}" type="presParOf" srcId="{8EB4EA7A-E944-450B-854E-FA798E536C23}" destId="{B137C507-C396-4E90-953C-AC670D97B331}" srcOrd="7" destOrd="0" presId="urn:microsoft.com/office/officeart/2005/8/layout/cycle6"/>
    <dgm:cxn modelId="{D3060DFC-B166-4B5F-8D50-D3704DC7DD7C}" type="presParOf" srcId="{8EB4EA7A-E944-450B-854E-FA798E536C23}" destId="{4D8777FB-CCA6-4614-BE9E-B8D0C4649412}" srcOrd="8" destOrd="0" presId="urn:microsoft.com/office/officeart/2005/8/layout/cycle6"/>
    <dgm:cxn modelId="{23C37097-D290-4671-893E-5569BFC458EA}" type="presParOf" srcId="{8EB4EA7A-E944-450B-854E-FA798E536C23}" destId="{2DA7B17F-635A-48F8-9556-670B29FDC58B}" srcOrd="9" destOrd="0" presId="urn:microsoft.com/office/officeart/2005/8/layout/cycle6"/>
    <dgm:cxn modelId="{B6967033-3980-409C-AC03-15181A715416}" type="presParOf" srcId="{8EB4EA7A-E944-450B-854E-FA798E536C23}" destId="{E1D2F419-2466-4D64-A12D-BBEDC9CE1058}" srcOrd="10" destOrd="0" presId="urn:microsoft.com/office/officeart/2005/8/layout/cycle6"/>
    <dgm:cxn modelId="{D7B78B91-C552-45E2-B3D4-CC78E031E2E0}" type="presParOf" srcId="{8EB4EA7A-E944-450B-854E-FA798E536C23}" destId="{066A79E4-2125-491D-9842-2EEAE47A5761}" srcOrd="11"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MX"/>
          </a:p>
        </p:txBody>
      </p:sp>
      <p:sp>
        <p:nvSpPr>
          <p:cNvPr id="6" name="Marcador de número de diapositiva 5"/>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41083024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1825625"/>
            <a:ext cx="10515600" cy="43513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MX"/>
          </a:p>
        </p:txBody>
      </p:sp>
      <p:sp>
        <p:nvSpPr>
          <p:cNvPr id="6" name="Marcador de número de diapositiva 5"/>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212296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a:prstGeom prst="rect">
            <a:avLst/>
          </a:prstGeo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MX"/>
          </a:p>
        </p:txBody>
      </p:sp>
      <p:sp>
        <p:nvSpPr>
          <p:cNvPr id="6" name="Marcador de número de diapositiva 5"/>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362021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a:xfrm>
            <a:off x="838200" y="1825625"/>
            <a:ext cx="105156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MX"/>
          </a:p>
        </p:txBody>
      </p:sp>
      <p:sp>
        <p:nvSpPr>
          <p:cNvPr id="6" name="Marcador de número de diapositiva 5"/>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38073750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a:prstGeom prst="rect">
            <a:avLst/>
          </a:prstGeo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MX"/>
          </a:p>
        </p:txBody>
      </p:sp>
      <p:sp>
        <p:nvSpPr>
          <p:cNvPr id="6" name="Marcador de número de diapositiva 5"/>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1315857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MX"/>
          </a:p>
        </p:txBody>
      </p:sp>
      <p:sp>
        <p:nvSpPr>
          <p:cNvPr id="7" name="Marcador de número de diapositiva 6"/>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34941276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a:prstGeom prst="rect">
            <a:avLst/>
          </a:prstGeo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8" name="Marcador de pie de página 7"/>
          <p:cNvSpPr>
            <a:spLocks noGrp="1"/>
          </p:cNvSpPr>
          <p:nvPr>
            <p:ph type="ftr" sz="quarter" idx="11"/>
          </p:nvPr>
        </p:nvSpPr>
        <p:spPr>
          <a:xfrm>
            <a:off x="4038600" y="6356350"/>
            <a:ext cx="4114800" cy="365125"/>
          </a:xfrm>
          <a:prstGeom prst="rect">
            <a:avLst/>
          </a:prstGeom>
        </p:spPr>
        <p:txBody>
          <a:bodyPr/>
          <a:lstStyle/>
          <a:p>
            <a:endParaRPr lang="es-MX"/>
          </a:p>
        </p:txBody>
      </p:sp>
      <p:sp>
        <p:nvSpPr>
          <p:cNvPr id="9" name="Marcador de número de diapositiva 8"/>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90368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4" name="Marcador de pie de página 3"/>
          <p:cNvSpPr>
            <a:spLocks noGrp="1"/>
          </p:cNvSpPr>
          <p:nvPr>
            <p:ph type="ftr" sz="quarter" idx="11"/>
          </p:nvPr>
        </p:nvSpPr>
        <p:spPr>
          <a:xfrm>
            <a:off x="4038600" y="6356350"/>
            <a:ext cx="4114800" cy="365125"/>
          </a:xfrm>
          <a:prstGeom prst="rect">
            <a:avLst/>
          </a:prstGeom>
        </p:spPr>
        <p:txBody>
          <a:bodyPr/>
          <a:lstStyle/>
          <a:p>
            <a:endParaRPr lang="es-MX"/>
          </a:p>
        </p:txBody>
      </p:sp>
      <p:sp>
        <p:nvSpPr>
          <p:cNvPr id="5" name="Marcador de número de diapositiva 4"/>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316102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3" name="Marcador de pie de página 2"/>
          <p:cNvSpPr>
            <a:spLocks noGrp="1"/>
          </p:cNvSpPr>
          <p:nvPr>
            <p:ph type="ftr" sz="quarter" idx="11"/>
          </p:nvPr>
        </p:nvSpPr>
        <p:spPr>
          <a:xfrm>
            <a:off x="4038600" y="6356350"/>
            <a:ext cx="4114800" cy="365125"/>
          </a:xfrm>
          <a:prstGeom prst="rect">
            <a:avLst/>
          </a:prstGeom>
        </p:spPr>
        <p:txBody>
          <a:bodyPr/>
          <a:lstStyle/>
          <a:p>
            <a:endParaRPr lang="es-MX"/>
          </a:p>
        </p:txBody>
      </p:sp>
      <p:sp>
        <p:nvSpPr>
          <p:cNvPr id="4" name="Marcador de número de diapositiva 3"/>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335953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MX"/>
          </a:p>
        </p:txBody>
      </p:sp>
      <p:sp>
        <p:nvSpPr>
          <p:cNvPr id="7" name="Marcador de número de diapositiva 6"/>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276454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5E98FF98-68DF-48E2-A039-153874C2256D}" type="datetimeFigureOut">
              <a:rPr lang="es-MX" smtClean="0"/>
              <a:t>21/02/2017</a:t>
            </a:fld>
            <a:endParaRPr lang="es-MX"/>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MX"/>
          </a:p>
        </p:txBody>
      </p:sp>
      <p:sp>
        <p:nvSpPr>
          <p:cNvPr id="7" name="Marcador de número de diapositiva 6"/>
          <p:cNvSpPr>
            <a:spLocks noGrp="1"/>
          </p:cNvSpPr>
          <p:nvPr>
            <p:ph type="sldNum" sz="quarter" idx="12"/>
          </p:nvPr>
        </p:nvSpPr>
        <p:spPr>
          <a:xfrm>
            <a:off x="10556240" y="6356350"/>
            <a:ext cx="797560" cy="365125"/>
          </a:xfrm>
          <a:prstGeom prst="rect">
            <a:avLst/>
          </a:prstGeom>
        </p:spPr>
        <p:txBody>
          <a:bodyPr/>
          <a:lstStyle/>
          <a:p>
            <a:fld id="{758CAE34-4FA2-47A6-8CDA-1B9C826C2AF8}" type="slidenum">
              <a:rPr lang="es-MX" smtClean="0"/>
              <a:t>‹Nº›</a:t>
            </a:fld>
            <a:endParaRPr lang="es-MX"/>
          </a:p>
        </p:txBody>
      </p:sp>
    </p:spTree>
    <p:extLst>
      <p:ext uri="{BB962C8B-B14F-4D97-AF65-F5344CB8AC3E}">
        <p14:creationId xmlns:p14="http://schemas.microsoft.com/office/powerpoint/2010/main" val="191489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DFF"/>
        </a:solidFill>
        <a:effectLst/>
      </p:bgPr>
    </p:bg>
    <p:spTree>
      <p:nvGrpSpPr>
        <p:cNvPr id="1" name=""/>
        <p:cNvGrpSpPr/>
        <p:nvPr/>
      </p:nvGrpSpPr>
      <p:grpSpPr>
        <a:xfrm>
          <a:off x="0" y="0"/>
          <a:ext cx="0" cy="0"/>
          <a:chOff x="0" y="0"/>
          <a:chExt cx="0" cy="0"/>
        </a:xfrm>
      </p:grpSpPr>
      <p:sp>
        <p:nvSpPr>
          <p:cNvPr id="7" name="Rectángulo 6"/>
          <p:cNvSpPr/>
          <p:nvPr userDrawn="1"/>
        </p:nvSpPr>
        <p:spPr>
          <a:xfrm>
            <a:off x="0" y="6426000"/>
            <a:ext cx="12192000" cy="504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036" name="Picture 12" descr="LOGO PRODEP"/>
          <p:cNvPicPr>
            <a:picLocks noChangeAspect="1" noChangeArrowheads="1"/>
          </p:cNvPicPr>
          <p:nvPr userDrawn="1"/>
        </p:nvPicPr>
        <p:blipFill rotWithShape="1">
          <a:blip r:embed="rId13" cstate="print">
            <a:duotone>
              <a:schemeClr val="accent5">
                <a:shade val="45000"/>
                <a:satMod val="135000"/>
              </a:schemeClr>
              <a:prstClr val="white"/>
            </a:duotone>
            <a:extLst>
              <a:ext uri="{28A0092B-C50C-407E-A947-70E740481C1C}">
                <a14:useLocalDpi xmlns:a14="http://schemas.microsoft.com/office/drawing/2010/main" val="0"/>
              </a:ext>
            </a:extLst>
          </a:blip>
          <a:srcRect t="20179" b="26309"/>
          <a:stretch/>
        </p:blipFill>
        <p:spPr bwMode="auto">
          <a:xfrm>
            <a:off x="281480" y="6534000"/>
            <a:ext cx="1198452" cy="360000"/>
          </a:xfrm>
          <a:prstGeom prst="rect">
            <a:avLst/>
          </a:prstGeom>
          <a:noFill/>
        </p:spPr>
      </p:pic>
      <p:sp>
        <p:nvSpPr>
          <p:cNvPr id="8" name="Rectángulo redondeado 7"/>
          <p:cNvSpPr/>
          <p:nvPr userDrawn="1"/>
        </p:nvSpPr>
        <p:spPr>
          <a:xfrm>
            <a:off x="1479932" y="6462000"/>
            <a:ext cx="10105211" cy="45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00" dirty="0" smtClean="0">
                <a:latin typeface="Agency FB" panose="020B0503020202020204" pitchFamily="34" charset="0"/>
              </a:rPr>
              <a:t>“Este</a:t>
            </a:r>
            <a:r>
              <a:rPr lang="es-MX" sz="1300" baseline="0" dirty="0" smtClean="0">
                <a:latin typeface="Agency FB" panose="020B0503020202020204" pitchFamily="34" charset="0"/>
              </a:rPr>
              <a:t> programa es público ajeno a cualquier partido político. Queda prohibido el uso para fines distintos a los establecidos en el programa”</a:t>
            </a:r>
            <a:endParaRPr lang="es-MX" sz="1300" dirty="0">
              <a:latin typeface="Agency FB" panose="020B0503020202020204" pitchFamily="34" charset="0"/>
            </a:endParaRPr>
          </a:p>
        </p:txBody>
      </p:sp>
      <p:pic>
        <p:nvPicPr>
          <p:cNvPr id="16" name="Picture 8" descr="Resultado de imagen para logo udg sin fondo"/>
          <p:cNvPicPr>
            <a:picLocks noChangeAspect="1" noChangeArrowheads="1"/>
          </p:cNvPicPr>
          <p:nvPr userDrawn="1"/>
        </p:nvPicPr>
        <p:blipFill>
          <a:blip r:embed="rId14"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585143" y="6462000"/>
            <a:ext cx="363857"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757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OFICIO%20PARA%20LA%20ENTREGA%20DE%20COMPROBACIONES.pdf"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finanzas.udg.mx/sites/default/files/COG_oct-2014.pdf"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391284" y="226612"/>
            <a:ext cx="11521439" cy="4336501"/>
            <a:chOff x="391284" y="226612"/>
            <a:chExt cx="11521439" cy="4336501"/>
          </a:xfrm>
        </p:grpSpPr>
        <p:sp>
          <p:nvSpPr>
            <p:cNvPr id="4" name="Rectángulo 3"/>
            <p:cNvSpPr/>
            <p:nvPr/>
          </p:nvSpPr>
          <p:spPr>
            <a:xfrm>
              <a:off x="391284" y="3483113"/>
              <a:ext cx="11521439" cy="1080000"/>
            </a:xfrm>
            <a:prstGeom prst="rect">
              <a:avLst/>
            </a:prstGeom>
            <a:noFill/>
            <a:ln>
              <a:noFill/>
            </a:ln>
            <a:effectLst>
              <a:glow rad="50800">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400" b="1" dirty="0" smtClean="0">
                  <a:solidFill>
                    <a:srgbClr val="006699"/>
                  </a:solidFill>
                  <a:latin typeface="Agency FB" panose="020B0503020202020204" pitchFamily="34" charset="0"/>
                </a:rPr>
                <a:t>Normatividad aplicable en los Apoyos del</a:t>
              </a:r>
            </a:p>
            <a:p>
              <a:pPr algn="ctr"/>
              <a:r>
                <a:rPr lang="es-MX" sz="3400" b="1" dirty="0" smtClean="0">
                  <a:solidFill>
                    <a:srgbClr val="006699"/>
                  </a:solidFill>
                  <a:latin typeface="Agency FB" panose="020B0503020202020204" pitchFamily="34" charset="0"/>
                </a:rPr>
                <a:t>Programa para el Desarrollo Profesional Docente (PRODEP)</a:t>
              </a:r>
              <a:endParaRPr lang="es-MX" sz="3400" b="1" dirty="0">
                <a:solidFill>
                  <a:srgbClr val="006699"/>
                </a:solidFill>
                <a:latin typeface="Agency FB" panose="020B0503020202020204" pitchFamily="34" charset="0"/>
              </a:endParaRPr>
            </a:p>
          </p:txBody>
        </p:sp>
        <p:sp>
          <p:nvSpPr>
            <p:cNvPr id="5" name="Rectángulo 4"/>
            <p:cNvSpPr/>
            <p:nvPr/>
          </p:nvSpPr>
          <p:spPr>
            <a:xfrm>
              <a:off x="392723" y="226612"/>
              <a:ext cx="11520000" cy="1825487"/>
            </a:xfrm>
            <a:prstGeom prst="rect">
              <a:avLst/>
            </a:prstGeom>
            <a:noFill/>
            <a:ln>
              <a:noFill/>
            </a:ln>
            <a:effectLst>
              <a:glow rad="50800">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rgbClr val="003366"/>
                  </a:solidFill>
                  <a:latin typeface="Agency FB" panose="020B0503020202020204" pitchFamily="34" charset="0"/>
                </a:rPr>
                <a:t>Universidad de Guadalajara</a:t>
              </a:r>
            </a:p>
            <a:p>
              <a:pPr algn="ctr"/>
              <a:r>
                <a:rPr lang="es-MX" sz="4000" b="1" dirty="0" smtClean="0">
                  <a:solidFill>
                    <a:srgbClr val="003366"/>
                  </a:solidFill>
                  <a:latin typeface="Agency FB" panose="020B0503020202020204" pitchFamily="34" charset="0"/>
                </a:rPr>
                <a:t>Vicerrectoría Ejecutiva</a:t>
              </a:r>
            </a:p>
            <a:p>
              <a:pPr algn="ctr"/>
              <a:r>
                <a:rPr lang="es-MX" sz="4000" b="1" dirty="0" smtClean="0">
                  <a:solidFill>
                    <a:srgbClr val="003366"/>
                  </a:solidFill>
                  <a:latin typeface="Agency FB" panose="020B0503020202020204" pitchFamily="34" charset="0"/>
                </a:rPr>
                <a:t>Coordinación General Académica</a:t>
              </a:r>
              <a:endParaRPr lang="es-MX" sz="4000" b="1" dirty="0">
                <a:solidFill>
                  <a:srgbClr val="003366"/>
                </a:solidFill>
                <a:latin typeface="Agency FB" panose="020B0503020202020204" pitchFamily="34" charset="0"/>
              </a:endParaRPr>
            </a:p>
          </p:txBody>
        </p:sp>
      </p:grpSp>
    </p:spTree>
    <p:extLst>
      <p:ext uri="{BB962C8B-B14F-4D97-AF65-F5344CB8AC3E}">
        <p14:creationId xmlns:p14="http://schemas.microsoft.com/office/powerpoint/2010/main" val="2238473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upo 35"/>
          <p:cNvGrpSpPr/>
          <p:nvPr/>
        </p:nvGrpSpPr>
        <p:grpSpPr>
          <a:xfrm>
            <a:off x="337625" y="160275"/>
            <a:ext cx="11549575" cy="6142051"/>
            <a:chOff x="337625" y="160275"/>
            <a:chExt cx="11549575" cy="6142051"/>
          </a:xfrm>
        </p:grpSpPr>
        <p:sp>
          <p:nvSpPr>
            <p:cNvPr id="43" name="Rectángulo redondeado 42"/>
            <p:cNvSpPr>
              <a:spLocks noChangeAspect="1"/>
            </p:cNvSpPr>
            <p:nvPr/>
          </p:nvSpPr>
          <p:spPr>
            <a:xfrm>
              <a:off x="337625" y="700274"/>
              <a:ext cx="11549575" cy="5602052"/>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Adecuación </a:t>
              </a:r>
              <a:r>
                <a:rPr lang="es-MX" sz="2200" dirty="0">
                  <a:latin typeface="Agency FB" panose="020B0503020202020204" pitchFamily="34" charset="0"/>
                </a:rPr>
                <a:t>o remodelación del cubículo: Obras pequeñas, mantenimiento, pintura.</a:t>
              </a:r>
            </a:p>
            <a:p>
              <a:pPr marL="285750" indent="-285750" algn="just">
                <a:buFont typeface="Wingdings" panose="05000000000000000000" pitchFamily="2" charset="2"/>
                <a:buChar char="Ø"/>
              </a:pPr>
              <a:r>
                <a:rPr lang="es-MX" sz="2200" dirty="0" smtClean="0">
                  <a:latin typeface="Agency FB" panose="020B0503020202020204" pitchFamily="34" charset="0"/>
                </a:rPr>
                <a:t>Adquisición </a:t>
              </a:r>
              <a:r>
                <a:rPr lang="es-MX" sz="2200" dirty="0">
                  <a:latin typeface="Agency FB" panose="020B0503020202020204" pitchFamily="34" charset="0"/>
                </a:rPr>
                <a:t>de mobiliario para su cubículo: Mobiliario de oficina como archiveros, escritorios, mesas, sillas, libreros, etc.</a:t>
              </a:r>
            </a:p>
            <a:p>
              <a:pPr marL="285750" indent="-285750" algn="just">
                <a:buFont typeface="Wingdings" panose="05000000000000000000" pitchFamily="2" charset="2"/>
                <a:buChar char="Ø"/>
              </a:pPr>
              <a:r>
                <a:rPr lang="es-MX" sz="2200" dirty="0" smtClean="0">
                  <a:latin typeface="Agency FB" panose="020B0503020202020204" pitchFamily="34" charset="0"/>
                </a:rPr>
                <a:t>Adquisición </a:t>
              </a:r>
              <a:r>
                <a:rPr lang="es-MX" sz="2200" dirty="0">
                  <a:latin typeface="Agency FB" panose="020B0503020202020204" pitchFamily="34" charset="0"/>
                </a:rPr>
                <a:t>de equipo personal de computo, periféricos de computo o electrónicos: Este rubro el sistema lo divide al momento de capturar en:</a:t>
              </a:r>
            </a:p>
            <a:p>
              <a:pPr marL="742950" lvl="1" indent="-285750" algn="just">
                <a:buFont typeface="Wingdings" panose="05000000000000000000" pitchFamily="2" charset="2"/>
                <a:buChar char="v"/>
              </a:pPr>
              <a:r>
                <a:rPr lang="es-MX" sz="2200" dirty="0" smtClean="0">
                  <a:latin typeface="Agency FB" panose="020B0503020202020204" pitchFamily="34" charset="0"/>
                </a:rPr>
                <a:t>Equipo </a:t>
              </a:r>
              <a:r>
                <a:rPr lang="es-MX" sz="2200" dirty="0">
                  <a:latin typeface="Agency FB" panose="020B0503020202020204" pitchFamily="34" charset="0"/>
                </a:rPr>
                <a:t>de cómputo de escritorio o portátil: computadoras de escritorio o </a:t>
              </a:r>
              <a:r>
                <a:rPr lang="es-MX" sz="2200" dirty="0" err="1">
                  <a:latin typeface="Agency FB" panose="020B0503020202020204" pitchFamily="34" charset="0"/>
                </a:rPr>
                <a:t>lap</a:t>
              </a:r>
              <a:r>
                <a:rPr lang="es-MX" sz="2200" dirty="0">
                  <a:latin typeface="Agency FB" panose="020B0503020202020204" pitchFamily="34" charset="0"/>
                </a:rPr>
                <a:t> top, también se consideran las </a:t>
              </a:r>
              <a:r>
                <a:rPr lang="es-MX" sz="2200" dirty="0" err="1">
                  <a:latin typeface="Agency FB" panose="020B0503020202020204" pitchFamily="34" charset="0"/>
                </a:rPr>
                <a:t>tablets</a:t>
              </a:r>
              <a:r>
                <a:rPr lang="es-MX" sz="2200" dirty="0">
                  <a:latin typeface="Agency FB" panose="020B0503020202020204" pitchFamily="34" charset="0"/>
                </a:rPr>
                <a:t>.</a:t>
              </a:r>
            </a:p>
            <a:p>
              <a:pPr marL="742950" lvl="1" indent="-285750" algn="just">
                <a:buFont typeface="Wingdings" panose="05000000000000000000" pitchFamily="2" charset="2"/>
                <a:buChar char="v"/>
              </a:pPr>
              <a:r>
                <a:rPr lang="es-MX" sz="2200" dirty="0" smtClean="0">
                  <a:latin typeface="Agency FB" panose="020B0503020202020204" pitchFamily="34" charset="0"/>
                </a:rPr>
                <a:t>Actualización </a:t>
              </a:r>
              <a:r>
                <a:rPr lang="es-MX" sz="2200" dirty="0">
                  <a:latin typeface="Agency FB" panose="020B0503020202020204" pitchFamily="34" charset="0"/>
                </a:rPr>
                <a:t>de equipo de cómputo o periféricos: periféricos también se incluyen cámaras digitales, impresoras, </a:t>
              </a:r>
              <a:r>
                <a:rPr lang="es-MX" sz="2200" dirty="0" smtClean="0">
                  <a:latin typeface="Agency FB" panose="020B0503020202020204" pitchFamily="34" charset="0"/>
                </a:rPr>
                <a:t>multifuncionales.</a:t>
              </a:r>
            </a:p>
            <a:p>
              <a:pPr lvl="1" algn="just"/>
              <a:r>
                <a:rPr lang="es-MX" sz="2200" dirty="0" smtClean="0">
                  <a:latin typeface="Agency FB" panose="020B0503020202020204" pitchFamily="34" charset="0"/>
                </a:rPr>
                <a:t>Y </a:t>
              </a:r>
              <a:r>
                <a:rPr lang="es-MX" sz="2200" dirty="0">
                  <a:latin typeface="Agency FB" panose="020B0503020202020204" pitchFamily="34" charset="0"/>
                </a:rPr>
                <a:t>los informes finales de esa misma manera se entregarán.</a:t>
              </a:r>
            </a:p>
            <a:p>
              <a:pPr marL="285750" indent="-285750" algn="just">
                <a:buFont typeface="Wingdings" panose="05000000000000000000" pitchFamily="2" charset="2"/>
                <a:buChar char="Ø"/>
              </a:pPr>
              <a:r>
                <a:rPr lang="es-MX" sz="2200" dirty="0" smtClean="0">
                  <a:latin typeface="Agency FB" panose="020B0503020202020204" pitchFamily="34" charset="0"/>
                </a:rPr>
                <a:t>Adquisición </a:t>
              </a:r>
              <a:r>
                <a:rPr lang="es-MX" sz="2200" dirty="0">
                  <a:latin typeface="Agency FB" panose="020B0503020202020204" pitchFamily="34" charset="0"/>
                </a:rPr>
                <a:t>de acervo bibliográfico o informático especializado: libros, revistas, software.</a:t>
              </a:r>
            </a:p>
            <a:p>
              <a:pPr marL="285750" indent="-285750" algn="just">
                <a:buFont typeface="Wingdings" panose="05000000000000000000" pitchFamily="2" charset="2"/>
                <a:buChar char="Ø"/>
              </a:pPr>
              <a:r>
                <a:rPr lang="es-MX" sz="2200" dirty="0" smtClean="0">
                  <a:latin typeface="Agency FB" panose="020B0503020202020204" pitchFamily="34" charset="0"/>
                </a:rPr>
                <a:t>Adquisición </a:t>
              </a:r>
              <a:r>
                <a:rPr lang="es-MX" sz="2200" dirty="0">
                  <a:latin typeface="Agency FB" panose="020B0503020202020204" pitchFamily="34" charset="0"/>
                </a:rPr>
                <a:t>de equipo de experimentación: equipo pequeño de laboratorio.</a:t>
              </a: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42" name="Rectángulo redondeado 41"/>
            <p:cNvSpPr/>
            <p:nvPr/>
          </p:nvSpPr>
          <p:spPr>
            <a:xfrm>
              <a:off x="2673800" y="160275"/>
              <a:ext cx="6840000" cy="1080000"/>
            </a:xfrm>
            <a:prstGeom prst="roundRect">
              <a:avLst/>
            </a:prstGeom>
            <a:solidFill>
              <a:srgbClr val="CCFFFF"/>
            </a:solidFill>
            <a:ln w="2540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400" dirty="0">
                  <a:solidFill>
                    <a:schemeClr val="tx1"/>
                  </a:solidFill>
                  <a:latin typeface="Agency FB" panose="020B0503020202020204" pitchFamily="34" charset="0"/>
                </a:rPr>
                <a:t>a) Apoyo para elementos individuales de trabajo básicos para la labor académica.</a:t>
              </a:r>
            </a:p>
          </p:txBody>
        </p:sp>
      </p:grpSp>
    </p:spTree>
    <p:extLst>
      <p:ext uri="{BB962C8B-B14F-4D97-AF65-F5344CB8AC3E}">
        <p14:creationId xmlns:p14="http://schemas.microsoft.com/office/powerpoint/2010/main" val="261759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337625" y="605039"/>
            <a:ext cx="11549575" cy="5344349"/>
            <a:chOff x="337625" y="605039"/>
            <a:chExt cx="11549575" cy="5344349"/>
          </a:xfrm>
        </p:grpSpPr>
        <p:sp>
          <p:nvSpPr>
            <p:cNvPr id="2" name="Rectángulo redondeado 1"/>
            <p:cNvSpPr>
              <a:spLocks noChangeAspect="1"/>
            </p:cNvSpPr>
            <p:nvPr/>
          </p:nvSpPr>
          <p:spPr>
            <a:xfrm>
              <a:off x="356237" y="1145039"/>
              <a:ext cx="11530963" cy="1705300"/>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a:latin typeface="Agency FB" panose="020B0503020202020204" pitchFamily="34" charset="0"/>
                </a:rPr>
                <a:t>Se otorga de forma mensual por un plazo máximo de un año contado a partir de la fecha que se menciona en el anexo de la carta de liberación de recursos. </a:t>
              </a: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3" name="Rectángulo redondeado 2"/>
            <p:cNvSpPr/>
            <p:nvPr/>
          </p:nvSpPr>
          <p:spPr>
            <a:xfrm>
              <a:off x="2692412" y="605039"/>
              <a:ext cx="6828977" cy="1080000"/>
            </a:xfrm>
            <a:prstGeom prst="roundRect">
              <a:avLst/>
            </a:prstGeom>
            <a:solidFill>
              <a:srgbClr val="CCFFFF"/>
            </a:solidFill>
            <a:ln w="2540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400" dirty="0" smtClean="0">
                  <a:solidFill>
                    <a:schemeClr val="tx1"/>
                  </a:solidFill>
                  <a:latin typeface="Agency FB" panose="020B0503020202020204" pitchFamily="34" charset="0"/>
                </a:rPr>
                <a:t>b</a:t>
              </a:r>
              <a:r>
                <a:rPr lang="es-MX" sz="2400" dirty="0">
                  <a:solidFill>
                    <a:schemeClr val="tx1"/>
                  </a:solidFill>
                  <a:latin typeface="Agency FB" panose="020B0503020202020204" pitchFamily="34" charset="0"/>
                </a:rPr>
                <a:t>) Apoyo de fomento a la permanencia institucional. </a:t>
              </a:r>
            </a:p>
          </p:txBody>
        </p:sp>
        <p:sp>
          <p:nvSpPr>
            <p:cNvPr id="4" name="Rectángulo redondeado 3"/>
            <p:cNvSpPr>
              <a:spLocks noChangeAspect="1"/>
            </p:cNvSpPr>
            <p:nvPr/>
          </p:nvSpPr>
          <p:spPr>
            <a:xfrm>
              <a:off x="337625" y="4242988"/>
              <a:ext cx="11549575" cy="1706400"/>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a:latin typeface="Agency FB" panose="020B0503020202020204" pitchFamily="34" charset="0"/>
                </a:rPr>
                <a:t>Se otorga de forma mensual por un plazo máximo de un año contado a partir de la fecha que se menciona en el anexo de la carta de liberación de recursos. </a:t>
              </a: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5" name="Rectángulo redondeado 4"/>
            <p:cNvSpPr/>
            <p:nvPr/>
          </p:nvSpPr>
          <p:spPr>
            <a:xfrm>
              <a:off x="2589666" y="3702989"/>
              <a:ext cx="6722817" cy="1080000"/>
            </a:xfrm>
            <a:prstGeom prst="roundRect">
              <a:avLst/>
            </a:prstGeom>
            <a:solidFill>
              <a:srgbClr val="CCFFFF"/>
            </a:solidFill>
            <a:ln w="2540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400" dirty="0" smtClean="0">
                <a:solidFill>
                  <a:schemeClr val="tx1"/>
                </a:solidFill>
                <a:latin typeface="Agency FB" panose="020B0503020202020204" pitchFamily="34" charset="0"/>
              </a:endParaRPr>
            </a:p>
            <a:p>
              <a:pPr algn="just"/>
              <a:r>
                <a:rPr lang="es-MX" sz="2400" dirty="0" smtClean="0">
                  <a:solidFill>
                    <a:schemeClr val="tx1"/>
                  </a:solidFill>
                  <a:latin typeface="Agency FB" panose="020B0503020202020204" pitchFamily="34" charset="0"/>
                </a:rPr>
                <a:t>c</a:t>
              </a:r>
              <a:r>
                <a:rPr lang="es-MX" sz="2400" dirty="0">
                  <a:solidFill>
                    <a:schemeClr val="tx1"/>
                  </a:solidFill>
                  <a:latin typeface="Agency FB" panose="020B0503020202020204" pitchFamily="34" charset="0"/>
                </a:rPr>
                <a:t>) </a:t>
              </a:r>
              <a:r>
                <a:rPr lang="es-MX" sz="2400" dirty="0" smtClean="0">
                  <a:solidFill>
                    <a:schemeClr val="tx1"/>
                  </a:solidFill>
                  <a:latin typeface="Agency FB" panose="020B0503020202020204" pitchFamily="34" charset="0"/>
                </a:rPr>
                <a:t>Reconocimiento </a:t>
              </a:r>
              <a:r>
                <a:rPr lang="es-MX" sz="2400" dirty="0">
                  <a:solidFill>
                    <a:schemeClr val="tx1"/>
                  </a:solidFill>
                  <a:latin typeface="Agency FB" panose="020B0503020202020204" pitchFamily="34" charset="0"/>
                </a:rPr>
                <a:t>a la trayectoria académica.</a:t>
              </a:r>
            </a:p>
            <a:p>
              <a:pPr algn="just"/>
              <a:endParaRPr lang="es-MX" sz="2400" dirty="0">
                <a:solidFill>
                  <a:schemeClr val="tx1"/>
                </a:solidFill>
                <a:latin typeface="Agency FB" panose="020B0503020202020204" pitchFamily="34" charset="0"/>
              </a:endParaRPr>
            </a:p>
          </p:txBody>
        </p:sp>
      </p:grpSp>
    </p:spTree>
    <p:extLst>
      <p:ext uri="{BB962C8B-B14F-4D97-AF65-F5344CB8AC3E}">
        <p14:creationId xmlns:p14="http://schemas.microsoft.com/office/powerpoint/2010/main" val="509087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337625" y="160275"/>
            <a:ext cx="11549575" cy="6142051"/>
            <a:chOff x="337625" y="160275"/>
            <a:chExt cx="11549575" cy="6142051"/>
          </a:xfrm>
        </p:grpSpPr>
        <p:sp>
          <p:nvSpPr>
            <p:cNvPr id="14" name="Rectángulo redondeado 13"/>
            <p:cNvSpPr>
              <a:spLocks noChangeAspect="1"/>
            </p:cNvSpPr>
            <p:nvPr/>
          </p:nvSpPr>
          <p:spPr>
            <a:xfrm>
              <a:off x="337625" y="700274"/>
              <a:ext cx="11549575" cy="5602052"/>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000" dirty="0" smtClean="0">
                <a:latin typeface="Agency FB" panose="020B0503020202020204" pitchFamily="34" charset="0"/>
              </a:endParaRPr>
            </a:p>
            <a:p>
              <a:pPr algn="just"/>
              <a:endParaRPr lang="es-MX" sz="2000" dirty="0">
                <a:latin typeface="Agency FB" panose="020B0503020202020204" pitchFamily="34" charset="0"/>
              </a:endParaRPr>
            </a:p>
            <a:p>
              <a:pPr algn="just"/>
              <a:endParaRPr lang="es-MX" sz="2000" dirty="0" smtClean="0">
                <a:latin typeface="Agency FB" panose="020B0503020202020204" pitchFamily="34" charset="0"/>
              </a:endParaRPr>
            </a:p>
            <a:p>
              <a:pPr algn="just"/>
              <a:endParaRPr lang="es-MX" sz="2000" dirty="0">
                <a:latin typeface="Agency FB" panose="020B0503020202020204" pitchFamily="34" charset="0"/>
              </a:endParaRPr>
            </a:p>
            <a:p>
              <a:pPr algn="just"/>
              <a:endParaRPr lang="es-MX" sz="2000" dirty="0" smtClean="0">
                <a:latin typeface="Agency FB" panose="020B0503020202020204" pitchFamily="34" charset="0"/>
              </a:endParaRPr>
            </a:p>
            <a:p>
              <a:pPr algn="just"/>
              <a:endParaRPr lang="es-MX" sz="2500" dirty="0">
                <a:latin typeface="Agency FB" panose="020B0503020202020204" pitchFamily="34" charset="0"/>
              </a:endParaRPr>
            </a:p>
            <a:p>
              <a:pPr marL="342900" indent="-342900" algn="just">
                <a:buFont typeface="Wingdings" panose="05000000000000000000" pitchFamily="2" charset="2"/>
                <a:buChar char="Ø"/>
              </a:pPr>
              <a:endParaRPr lang="es-MX" sz="2500" dirty="0">
                <a:latin typeface="Agency FB" panose="020B0503020202020204" pitchFamily="34" charset="0"/>
              </a:endParaRPr>
            </a:p>
            <a:p>
              <a:pPr marL="342900" indent="-342900" algn="just">
                <a:buFont typeface="Wingdings" panose="05000000000000000000" pitchFamily="2" charset="2"/>
                <a:buChar char="Ø"/>
              </a:pPr>
              <a:r>
                <a:rPr lang="es-MX" sz="2300" dirty="0" smtClean="0">
                  <a:latin typeface="Agency FB" panose="020B0503020202020204" pitchFamily="34" charset="0"/>
                </a:rPr>
                <a:t>Adquisición </a:t>
              </a:r>
              <a:r>
                <a:rPr lang="es-MX" sz="2300" dirty="0">
                  <a:latin typeface="Agency FB" panose="020B0503020202020204" pitchFamily="34" charset="0"/>
                </a:rPr>
                <a:t>de materiales y </a:t>
              </a:r>
              <a:r>
                <a:rPr lang="es-MX" sz="2300" dirty="0" smtClean="0">
                  <a:latin typeface="Agency FB" panose="020B0503020202020204" pitchFamily="34" charset="0"/>
                </a:rPr>
                <a:t>consumibles. </a:t>
              </a:r>
              <a:endParaRPr lang="es-MX" sz="2300" dirty="0">
                <a:latin typeface="Agency FB" panose="020B0503020202020204" pitchFamily="34" charset="0"/>
              </a:endParaRPr>
            </a:p>
            <a:p>
              <a:pPr marL="342900" indent="-342900" algn="just">
                <a:buFont typeface="Wingdings" panose="05000000000000000000" pitchFamily="2" charset="2"/>
                <a:buChar char="Ø"/>
              </a:pPr>
              <a:r>
                <a:rPr lang="es-MX" sz="2300" dirty="0">
                  <a:latin typeface="Agency FB" panose="020B0503020202020204" pitchFamily="34" charset="0"/>
                </a:rPr>
                <a:t>Adquisición de </a:t>
              </a:r>
              <a:r>
                <a:rPr lang="es-MX" sz="2300" dirty="0" smtClean="0">
                  <a:latin typeface="Agency FB" panose="020B0503020202020204" pitchFamily="34" charset="0"/>
                </a:rPr>
                <a:t>equipo</a:t>
              </a:r>
              <a:r>
                <a:rPr lang="es-MX" sz="2300" dirty="0">
                  <a:latin typeface="Agency FB" panose="020B0503020202020204" pitchFamily="34" charset="0"/>
                </a:rPr>
                <a:t>.</a:t>
              </a:r>
            </a:p>
            <a:p>
              <a:pPr marL="342900" indent="-342900" algn="just">
                <a:buFont typeface="Wingdings" panose="05000000000000000000" pitchFamily="2" charset="2"/>
                <a:buChar char="Ø"/>
              </a:pPr>
              <a:r>
                <a:rPr lang="es-MX" sz="2300" dirty="0">
                  <a:latin typeface="Agency FB" panose="020B0503020202020204" pitchFamily="34" charset="0"/>
                </a:rPr>
                <a:t>Gastos de trabajo de </a:t>
              </a:r>
              <a:r>
                <a:rPr lang="es-MX" sz="2300" dirty="0" smtClean="0">
                  <a:latin typeface="Agency FB" panose="020B0503020202020204" pitchFamily="34" charset="0"/>
                </a:rPr>
                <a:t>campo: </a:t>
              </a:r>
              <a:r>
                <a:rPr lang="es-MX" sz="2300" dirty="0">
                  <a:latin typeface="Agency FB" panose="020B0503020202020204" pitchFamily="34" charset="0"/>
                </a:rPr>
                <a:t>Pasajes, viáticos (alimentos y hospedaje</a:t>
              </a:r>
              <a:r>
                <a:rPr lang="es-MX" sz="2300" dirty="0" smtClean="0">
                  <a:latin typeface="Agency FB" panose="020B0503020202020204" pitchFamily="34" charset="0"/>
                </a:rPr>
                <a:t>).</a:t>
              </a:r>
              <a:endParaRPr lang="es-MX" sz="2300" dirty="0">
                <a:latin typeface="Agency FB" panose="020B0503020202020204" pitchFamily="34" charset="0"/>
              </a:endParaRPr>
            </a:p>
            <a:p>
              <a:pPr marL="342900" indent="-342900" algn="just">
                <a:buFont typeface="Wingdings" panose="05000000000000000000" pitchFamily="2" charset="2"/>
                <a:buChar char="Ø"/>
              </a:pPr>
              <a:r>
                <a:rPr lang="es-MX" sz="2300" dirty="0">
                  <a:latin typeface="Agency FB" panose="020B0503020202020204" pitchFamily="34" charset="0"/>
                </a:rPr>
                <a:t>Asistencia del responsable del proyecto o su becario/ a reuniones académicas de nivel nacional o internacional para la presentación de trabajos o estancias cortas del responsable del proyecto en instituciones de alto nivel para realizar actividades relacionadas con el proyecto. Pasajes, viáticos (alimentos y hospedaje</a:t>
              </a:r>
              <a:r>
                <a:rPr lang="es-MX" sz="2300" dirty="0" smtClean="0">
                  <a:latin typeface="Agency FB" panose="020B0503020202020204" pitchFamily="34" charset="0"/>
                </a:rPr>
                <a:t>).</a:t>
              </a:r>
              <a:endParaRPr lang="es-MX" sz="2300" dirty="0">
                <a:latin typeface="Agency FB" panose="020B0503020202020204" pitchFamily="34" charset="0"/>
              </a:endParaRPr>
            </a:p>
            <a:p>
              <a:pPr marL="342900" indent="-342900" algn="just">
                <a:buFont typeface="Wingdings" panose="05000000000000000000" pitchFamily="2" charset="2"/>
                <a:buChar char="Ø"/>
              </a:pPr>
              <a:r>
                <a:rPr lang="es-MX" sz="2300" dirty="0">
                  <a:latin typeface="Agency FB" panose="020B0503020202020204" pitchFamily="34" charset="0"/>
                </a:rPr>
                <a:t>Adicionalmente el apoyo puede incluir una beca para un estudiante que participe en el proyecto con la finalidad de generar interés dentro de la línea de investigación y que obtenga, preferentemente, su título o grado académico al término del mismo</a:t>
              </a:r>
              <a:r>
                <a:rPr lang="es-MX" sz="2300" dirty="0" smtClean="0">
                  <a:latin typeface="Agency FB" panose="020B0503020202020204" pitchFamily="34" charset="0"/>
                </a:rPr>
                <a:t>.</a:t>
              </a:r>
              <a:endParaRPr lang="es-MX" sz="2300" dirty="0">
                <a:latin typeface="Agency FB" panose="020B0503020202020204" pitchFamily="34" charset="0"/>
              </a:endParaRPr>
            </a:p>
            <a:p>
              <a:pPr algn="just"/>
              <a:endParaRPr lang="es-MX" sz="2000" dirty="0">
                <a:latin typeface="Agency FB" panose="020B0503020202020204" pitchFamily="34" charset="0"/>
              </a:endParaRPr>
            </a:p>
            <a:p>
              <a:pPr algn="just"/>
              <a:endParaRPr lang="es-MX" sz="2000" dirty="0" smtClean="0">
                <a:latin typeface="Agency FB" panose="020B0503020202020204" pitchFamily="34" charset="0"/>
              </a:endParaRPr>
            </a:p>
            <a:p>
              <a:pPr algn="just"/>
              <a:endParaRPr lang="es-MX" sz="2000" dirty="0">
                <a:latin typeface="Agency FB" panose="020B0503020202020204" pitchFamily="34" charset="0"/>
              </a:endParaRPr>
            </a:p>
            <a:p>
              <a:pPr algn="just"/>
              <a:endParaRPr lang="es-MX" sz="2000" dirty="0" smtClean="0">
                <a:latin typeface="Agency FB" panose="020B0503020202020204" pitchFamily="34" charset="0"/>
              </a:endParaRPr>
            </a:p>
            <a:p>
              <a:pPr algn="just"/>
              <a:endParaRPr lang="es-MX" sz="2000" dirty="0" smtClean="0">
                <a:solidFill>
                  <a:srgbClr val="006699"/>
                </a:solidFill>
                <a:latin typeface="Agency FB" panose="020B0503020202020204" pitchFamily="34" charset="0"/>
              </a:endParaRPr>
            </a:p>
          </p:txBody>
        </p:sp>
        <p:sp>
          <p:nvSpPr>
            <p:cNvPr id="15" name="Rectángulo redondeado 14"/>
            <p:cNvSpPr/>
            <p:nvPr/>
          </p:nvSpPr>
          <p:spPr>
            <a:xfrm>
              <a:off x="2673800" y="160275"/>
              <a:ext cx="6840000" cy="1080000"/>
            </a:xfrm>
            <a:prstGeom prst="roundRect">
              <a:avLst/>
            </a:prstGeom>
            <a:solidFill>
              <a:srgbClr val="CCFFFF"/>
            </a:solidFill>
            <a:ln w="2540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400" dirty="0">
                  <a:solidFill>
                    <a:schemeClr val="tx1"/>
                  </a:solidFill>
                  <a:latin typeface="Agency FB" panose="020B0503020202020204" pitchFamily="34" charset="0"/>
                </a:rPr>
                <a:t>d) Fomento a la generación o aplicación innovadora del conocimiento o fomento a la investigación aplicada o desarrollo tecnológico. </a:t>
              </a:r>
            </a:p>
          </p:txBody>
        </p:sp>
      </p:grpSp>
    </p:spTree>
    <p:extLst>
      <p:ext uri="{BB962C8B-B14F-4D97-AF65-F5344CB8AC3E}">
        <p14:creationId xmlns:p14="http://schemas.microsoft.com/office/powerpoint/2010/main" val="1456241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364808" y="121920"/>
            <a:ext cx="11389360" cy="6168813"/>
            <a:chOff x="364808" y="121920"/>
            <a:chExt cx="11389360" cy="6168813"/>
          </a:xfrm>
        </p:grpSpPr>
        <p:sp>
          <p:nvSpPr>
            <p:cNvPr id="2" name="Rectángulo redondeado 1"/>
            <p:cNvSpPr/>
            <p:nvPr/>
          </p:nvSpPr>
          <p:spPr>
            <a:xfrm>
              <a:off x="1010859" y="121920"/>
              <a:ext cx="10097257" cy="720000"/>
            </a:xfrm>
            <a:prstGeom prst="roundRect">
              <a:avLst/>
            </a:prstGeom>
            <a:solidFill>
              <a:schemeClr val="accent1">
                <a:lumMod val="75000"/>
              </a:schemeClr>
            </a:solidFill>
            <a:ln w="2540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MX" sz="2400" dirty="0">
                  <a:solidFill>
                    <a:schemeClr val="bg1"/>
                  </a:solidFill>
                  <a:latin typeface="Agency FB" panose="020B0503020202020204" pitchFamily="34" charset="0"/>
                </a:rPr>
                <a:t>Uso de los tipos de solicitudes en el AFIN. </a:t>
              </a:r>
            </a:p>
          </p:txBody>
        </p:sp>
        <p:graphicFrame>
          <p:nvGraphicFramePr>
            <p:cNvPr id="3" name="Diagrama 2"/>
            <p:cNvGraphicFramePr/>
            <p:nvPr>
              <p:extLst>
                <p:ext uri="{D42A27DB-BD31-4B8C-83A1-F6EECF244321}">
                  <p14:modId xmlns:p14="http://schemas.microsoft.com/office/powerpoint/2010/main" val="3603835131"/>
                </p:ext>
              </p:extLst>
            </p:nvPr>
          </p:nvGraphicFramePr>
          <p:xfrm>
            <a:off x="364808" y="1178560"/>
            <a:ext cx="11389360" cy="51121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lecha abajo 3"/>
            <p:cNvSpPr/>
            <p:nvPr/>
          </p:nvSpPr>
          <p:spPr>
            <a:xfrm>
              <a:off x="5525979" y="900696"/>
              <a:ext cx="1067015" cy="219087"/>
            </a:xfrm>
            <a:prstGeom prst="downArrow">
              <a:avLst/>
            </a:prstGeom>
            <a:solidFill>
              <a:srgbClr val="003366"/>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1992653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365759" y="191256"/>
            <a:ext cx="11479237" cy="6055612"/>
            <a:chOff x="365759" y="191256"/>
            <a:chExt cx="11479237" cy="6055612"/>
          </a:xfrm>
        </p:grpSpPr>
        <p:sp>
          <p:nvSpPr>
            <p:cNvPr id="10" name="Rectángulo redondeado 9"/>
            <p:cNvSpPr/>
            <p:nvPr/>
          </p:nvSpPr>
          <p:spPr>
            <a:xfrm>
              <a:off x="1033342" y="191256"/>
              <a:ext cx="10080000" cy="892686"/>
            </a:xfrm>
            <a:prstGeom prst="roundRect">
              <a:avLst/>
            </a:prstGeom>
            <a:solidFill>
              <a:srgbClr val="003366"/>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s-MX" sz="3200" b="1" dirty="0">
                  <a:solidFill>
                    <a:schemeClr val="bg1"/>
                  </a:solidFill>
                  <a:latin typeface="Agency FB" panose="020B0503020202020204" pitchFamily="34" charset="0"/>
                </a:rPr>
                <a:t>Disposiciones respecto a las comprobaciones 2017: </a:t>
              </a:r>
            </a:p>
          </p:txBody>
        </p:sp>
        <p:sp>
          <p:nvSpPr>
            <p:cNvPr id="11" name="Rectángulo redondeado 10"/>
            <p:cNvSpPr>
              <a:spLocks noChangeAspect="1"/>
            </p:cNvSpPr>
            <p:nvPr/>
          </p:nvSpPr>
          <p:spPr>
            <a:xfrm>
              <a:off x="365759" y="1379668"/>
              <a:ext cx="11479237" cy="4867200"/>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3.-De </a:t>
              </a:r>
              <a:r>
                <a:rPr lang="es-MX" sz="2200" dirty="0">
                  <a:latin typeface="Agency FB" panose="020B0503020202020204" pitchFamily="34" charset="0"/>
                </a:rPr>
                <a:t>la comprobación del ejercicio de los </a:t>
              </a:r>
              <a:r>
                <a:rPr lang="es-MX" sz="2200" dirty="0" smtClean="0">
                  <a:latin typeface="Agency FB" panose="020B0503020202020204" pitchFamily="34" charset="0"/>
                </a:rPr>
                <a:t>recursos.</a:t>
              </a:r>
              <a:endParaRPr lang="es-MX" sz="2200" dirty="0">
                <a:latin typeface="Agency FB" panose="020B0503020202020204" pitchFamily="34" charset="0"/>
              </a:endParaRPr>
            </a:p>
            <a:p>
              <a:pPr algn="just"/>
              <a:endParaRPr lang="es-MX" sz="2200" dirty="0">
                <a:latin typeface="Agency FB" panose="020B0503020202020204" pitchFamily="34" charset="0"/>
              </a:endParaRPr>
            </a:p>
            <a:p>
              <a:pPr algn="just"/>
              <a:r>
                <a:rPr lang="es-MX" sz="2200" dirty="0">
                  <a:latin typeface="Agency FB" panose="020B0503020202020204" pitchFamily="34" charset="0"/>
                </a:rPr>
                <a:t>3.1 Con relación a la Comprobación del Ejercicio de los </a:t>
              </a:r>
              <a:r>
                <a:rPr lang="es-MX" sz="2200" dirty="0" smtClean="0">
                  <a:latin typeface="Agency FB" panose="020B0503020202020204" pitchFamily="34" charset="0"/>
                </a:rPr>
                <a:t>Recursos.</a:t>
              </a:r>
              <a:endParaRPr lang="es-MX" sz="2200" dirty="0">
                <a:latin typeface="Agency FB" panose="020B0503020202020204" pitchFamily="34" charset="0"/>
              </a:endParaRPr>
            </a:p>
            <a:p>
              <a:pPr algn="just"/>
              <a:endParaRPr lang="es-MX" sz="2200" dirty="0">
                <a:latin typeface="Agency FB" panose="020B0503020202020204" pitchFamily="34" charset="0"/>
              </a:endParaRPr>
            </a:p>
            <a:p>
              <a:pPr algn="just"/>
              <a:r>
                <a:rPr lang="es-MX" sz="2200" dirty="0">
                  <a:latin typeface="Agency FB" panose="020B0503020202020204" pitchFamily="34" charset="0"/>
                </a:rPr>
                <a:t>3.1.1 Los recursos ejercidos y sus comprobantes deberán contabilizarse y digitalizarse en el Sistema Contable Institucional (AFIN) al momento de realizar el gasto y se comprobarán con la entrega del documento original del gasto ante en la Dirección de Finanzas, dentro de los 15 días naturales a partir de la salida del recurso de la cuenta bancaria respectiva, con excepción de los viáticos, cuyo plazo se encuentra establecido en la circular correspondiente. </a:t>
              </a:r>
            </a:p>
            <a:p>
              <a:pPr algn="just"/>
              <a:endParaRPr lang="es-MX" sz="2200" dirty="0">
                <a:latin typeface="Agency FB" panose="020B0503020202020204" pitchFamily="34" charset="0"/>
              </a:endParaRPr>
            </a:p>
            <a:p>
              <a:pPr algn="just"/>
              <a:r>
                <a:rPr lang="es-MX" sz="2200" dirty="0">
                  <a:latin typeface="Agency FB" panose="020B0503020202020204" pitchFamily="34" charset="0"/>
                </a:rPr>
                <a:t>Para el caso de los fondos externos determinados, la comprobación de los recursos se sujetará a sus convenios específicos y reglas de operación</a:t>
              </a:r>
              <a:r>
                <a:rPr lang="es-MX" sz="2200" dirty="0" smtClean="0">
                  <a:latin typeface="Agency FB" panose="020B0503020202020204" pitchFamily="34" charset="0"/>
                </a:rPr>
                <a:t>.</a:t>
              </a:r>
              <a:endParaRPr lang="es-MX" sz="2200" dirty="0">
                <a:latin typeface="Agency FB" panose="020B0503020202020204" pitchFamily="34" charset="0"/>
              </a:endParaRPr>
            </a:p>
          </p:txBody>
        </p:sp>
        <p:sp>
          <p:nvSpPr>
            <p:cNvPr id="12" name="Flecha abajo 11"/>
            <p:cNvSpPr/>
            <p:nvPr/>
          </p:nvSpPr>
          <p:spPr>
            <a:xfrm>
              <a:off x="5569721" y="1083942"/>
              <a:ext cx="1071311" cy="345976"/>
            </a:xfrm>
            <a:prstGeom prst="downArrow">
              <a:avLst/>
            </a:prstGeom>
            <a:solidFill>
              <a:srgbClr val="003366"/>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2420259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redondeado 7"/>
          <p:cNvSpPr>
            <a:spLocks noChangeAspect="1"/>
          </p:cNvSpPr>
          <p:nvPr/>
        </p:nvSpPr>
        <p:spPr>
          <a:xfrm>
            <a:off x="379828" y="590843"/>
            <a:ext cx="11489084" cy="5641146"/>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r>
              <a:rPr lang="es-MX" sz="2200" dirty="0" smtClean="0">
                <a:latin typeface="Agency FB" panose="020B0503020202020204" pitchFamily="34" charset="0"/>
              </a:rPr>
              <a:t>3.1.2  </a:t>
            </a:r>
            <a:r>
              <a:rPr lang="es-MX" sz="2200" dirty="0">
                <a:latin typeface="Agency FB" panose="020B0503020202020204" pitchFamily="34" charset="0"/>
              </a:rPr>
              <a:t>La documentación comprobatoria de todos los fondos de egreso deberá cancelarse con un sello con la leyenda “operado”, con base en lo establecido en la VR/Circular3/2017, emitida por la  Vicerrectoría Ejecutiva.</a:t>
            </a:r>
          </a:p>
          <a:p>
            <a:pPr algn="just"/>
            <a:endParaRPr lang="es-MX" sz="2200" dirty="0">
              <a:latin typeface="Agency FB" panose="020B0503020202020204" pitchFamily="34" charset="0"/>
            </a:endParaRPr>
          </a:p>
          <a:p>
            <a:pPr algn="just"/>
            <a:r>
              <a:rPr lang="es-MX" sz="2200" dirty="0">
                <a:latin typeface="Agency FB" panose="020B0503020202020204" pitchFamily="34" charset="0"/>
              </a:rPr>
              <a:t>3.1.3 La Dirección de Finanzas deberá conservar y poner a disposición de las autoridades competentes los documentos comprobatorios y justificativos, del ingreso y del egreso, así como los libros principales de contabilidad. </a:t>
            </a:r>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r>
              <a:rPr lang="es-MX" sz="2200" dirty="0">
                <a:latin typeface="Agency FB" panose="020B0503020202020204" pitchFamily="34" charset="0"/>
              </a:rPr>
              <a:t>3.1.4 La Contraloría General podrá autorizar -bajo la absoluta responsabilidad legal y financiera del titular de la dependencia solicitante y de quien ejerció el recurso-, que se reciban los documentos comprobatorios del gasto que no reúnan alguno de los requisitos de forma establecidos en la norma, previa solicitud por escrito del titular de la dependencia y adjuntando la documentación y justificación correspondiente</a:t>
            </a:r>
            <a:r>
              <a:rPr lang="es-MX" sz="2200" dirty="0" smtClean="0">
                <a:latin typeface="Agency FB" panose="020B0503020202020204" pitchFamily="34" charset="0"/>
              </a:rPr>
              <a:t>.</a:t>
            </a:r>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Tree>
    <p:extLst>
      <p:ext uri="{BB962C8B-B14F-4D97-AF65-F5344CB8AC3E}">
        <p14:creationId xmlns:p14="http://schemas.microsoft.com/office/powerpoint/2010/main" val="3703665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a:spLocks noChangeAspect="1"/>
          </p:cNvSpPr>
          <p:nvPr/>
        </p:nvSpPr>
        <p:spPr>
          <a:xfrm>
            <a:off x="295423" y="323557"/>
            <a:ext cx="11648048" cy="5908432"/>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000" dirty="0" smtClean="0">
              <a:latin typeface="Agency FB" panose="020B0503020202020204" pitchFamily="34" charset="0"/>
            </a:endParaRPr>
          </a:p>
          <a:p>
            <a:pPr algn="just"/>
            <a:endParaRPr lang="es-MX" sz="2000" dirty="0">
              <a:latin typeface="Agency FB" panose="020B0503020202020204" pitchFamily="34" charset="0"/>
            </a:endParaRPr>
          </a:p>
          <a:p>
            <a:pPr algn="just"/>
            <a:endParaRPr lang="es-MX" sz="2000" dirty="0" smtClean="0">
              <a:latin typeface="Agency FB" panose="020B0503020202020204" pitchFamily="34" charset="0"/>
            </a:endParaRPr>
          </a:p>
          <a:p>
            <a:pPr algn="just"/>
            <a:r>
              <a:rPr lang="es-MX" sz="2000" dirty="0">
                <a:latin typeface="Agency FB" panose="020B0503020202020204" pitchFamily="34" charset="0"/>
              </a:rPr>
              <a:t>En los casos en que, por las características del gasto, no sea factible obtener comprobantes que reúnan todos los requisitos fiscales, podrá autorizarse su comprobación con el visto bueno del titular de la dependencia o entidad de la Red en su ámbito de competencia, hasta por un monto de $10,000.00 (DIEZ MIL PESOS 00/100 M.N.) mensuales por entidad presupuestal, en el caso de los Centro Universitarios, SUV y dependencias de la Administración General, y por unidad responsable del gasto, en el caso del Sistema de Educación Media Superior, y bajo la responsabilidad del titular de la dependencia y de quien ejerció el recurso. Cuando se prevea que el importe de dichos gastos rebasará el monto antes señalado, deberá obtenerse la autorización de la Comisión Permanente de Hacienda del Consejo de Centro, del Sistema de Educación Media Superior y del Sistema de Universidad Virtual.</a:t>
            </a:r>
          </a:p>
          <a:p>
            <a:pPr algn="just"/>
            <a:endParaRPr lang="es-MX" sz="2000" dirty="0">
              <a:latin typeface="Agency FB" panose="020B0503020202020204" pitchFamily="34" charset="0"/>
            </a:endParaRPr>
          </a:p>
          <a:p>
            <a:pPr algn="just"/>
            <a:r>
              <a:rPr lang="es-MX" sz="2000" dirty="0">
                <a:latin typeface="Agency FB" panose="020B0503020202020204" pitchFamily="34" charset="0"/>
              </a:rPr>
              <a:t>En el caso de los proyectos de investigación que impliquen trabajo de campo en áreas donde no sea factible obtener comprobantes que reúnan los requisitos fiscales, se podrán comprobar los gastos con el visto bueno del titular y de la Secretaría Académica o Dirección Académica de la dependencia o entidad de la Red, en su ámbito de competencia, hasta por un monto de $20,000.00 (VEINTE MIL PESOS 00/100 M.N.) mensuales. Cuando el importe de la erogación rebase el monto antes señalado, deberá obtener la autorización de la Comisión Permanente de Hacienda del Consejo de Centro o Sistemas, según sea el caso.</a:t>
            </a:r>
          </a:p>
          <a:p>
            <a:pPr algn="just"/>
            <a:endParaRPr lang="es-MX" sz="2000" dirty="0" smtClean="0">
              <a:latin typeface="Agency FB" panose="020B0503020202020204" pitchFamily="34" charset="0"/>
            </a:endParaRPr>
          </a:p>
          <a:p>
            <a:pPr algn="just"/>
            <a:endParaRPr lang="es-MX" sz="2000" dirty="0" smtClean="0">
              <a:solidFill>
                <a:srgbClr val="006699"/>
              </a:solidFill>
              <a:latin typeface="Agency FB" panose="020B0503020202020204" pitchFamily="34" charset="0"/>
            </a:endParaRPr>
          </a:p>
        </p:txBody>
      </p:sp>
    </p:spTree>
    <p:extLst>
      <p:ext uri="{BB962C8B-B14F-4D97-AF65-F5344CB8AC3E}">
        <p14:creationId xmlns:p14="http://schemas.microsoft.com/office/powerpoint/2010/main" val="3549144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a:spLocks noChangeAspect="1"/>
          </p:cNvSpPr>
          <p:nvPr/>
        </p:nvSpPr>
        <p:spPr>
          <a:xfrm>
            <a:off x="393895" y="609293"/>
            <a:ext cx="11451102" cy="2851359"/>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3.1.6 </a:t>
            </a:r>
            <a:r>
              <a:rPr lang="es-MX" sz="2200" dirty="0">
                <a:latin typeface="Agency FB" panose="020B0503020202020204" pitchFamily="34" charset="0"/>
              </a:rPr>
              <a:t>La comprobación de los recursos ejercidos se realizará en los momentos contables del egreso, por fondo y proyecto, según las partidas consignadas en el P3e; debiendo clasificarse a cuarto o quinto nivel, cuando éste último aplique, del Clasificador por Objeto del Gasto Armonizado</a:t>
            </a:r>
            <a:r>
              <a:rPr lang="es-MX" sz="2200" dirty="0" smtClean="0">
                <a:latin typeface="Agency FB" panose="020B0503020202020204" pitchFamily="34" charset="0"/>
              </a:rPr>
              <a:t>.</a:t>
            </a:r>
            <a:endParaRPr lang="es-MX" sz="2200" dirty="0" smtClean="0">
              <a:solidFill>
                <a:srgbClr val="006699"/>
              </a:solidFill>
              <a:latin typeface="Agency FB" panose="020B0503020202020204" pitchFamily="34" charset="0"/>
            </a:endParaRPr>
          </a:p>
        </p:txBody>
      </p:sp>
      <p:sp>
        <p:nvSpPr>
          <p:cNvPr id="4" name="Rectángulo redondeado 3">
            <a:hlinkClick r:id="rId2" action="ppaction://hlinkfile"/>
          </p:cNvPr>
          <p:cNvSpPr/>
          <p:nvPr/>
        </p:nvSpPr>
        <p:spPr>
          <a:xfrm>
            <a:off x="393895" y="4522645"/>
            <a:ext cx="8595360" cy="720000"/>
          </a:xfrm>
          <a:prstGeom prst="roundRect">
            <a:avLst/>
          </a:prstGeom>
          <a:solidFill>
            <a:schemeClr val="accent1">
              <a:lumMod val="75000"/>
            </a:schemeClr>
          </a:solidFill>
          <a:ln w="2540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r>
              <a:rPr lang="es-MX" sz="2400" dirty="0" smtClean="0">
                <a:solidFill>
                  <a:schemeClr val="bg1"/>
                </a:solidFill>
                <a:latin typeface="Agency FB" panose="020B0503020202020204" pitchFamily="34" charset="0"/>
              </a:rPr>
              <a:t>Oficio de cómo entregar las comprobaciones de PRODEP a la CGA</a:t>
            </a:r>
            <a:endParaRPr lang="es-MX" sz="24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3200766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a:spLocks noChangeAspect="1"/>
          </p:cNvSpPr>
          <p:nvPr/>
        </p:nvSpPr>
        <p:spPr>
          <a:xfrm>
            <a:off x="393895" y="609293"/>
            <a:ext cx="11451102" cy="2851359"/>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En caso de dudas para la clasificación en cuenta contable de acuerdo a la CONAC, </a:t>
            </a:r>
            <a:r>
              <a:rPr lang="es-MX" sz="2200" dirty="0">
                <a:latin typeface="Agency FB" panose="020B0503020202020204" pitchFamily="34" charset="0"/>
              </a:rPr>
              <a:t>podrá consultar  </a:t>
            </a:r>
            <a:r>
              <a:rPr lang="es-MX" sz="2200" dirty="0" smtClean="0">
                <a:latin typeface="Agency FB" panose="020B0503020202020204" pitchFamily="34" charset="0"/>
              </a:rPr>
              <a:t>el clasificador por objeto de </a:t>
            </a:r>
            <a:r>
              <a:rPr lang="es-MX" sz="2200" dirty="0">
                <a:latin typeface="Agency FB" panose="020B0503020202020204" pitchFamily="34" charset="0"/>
              </a:rPr>
              <a:t>g</a:t>
            </a:r>
            <a:r>
              <a:rPr lang="es-MX" sz="2200" dirty="0" smtClean="0">
                <a:latin typeface="Agency FB" panose="020B0503020202020204" pitchFamily="34" charset="0"/>
              </a:rPr>
              <a:t>asto armonizado </a:t>
            </a:r>
            <a:r>
              <a:rPr lang="es-MX" sz="2200" dirty="0">
                <a:latin typeface="Agency FB" panose="020B0503020202020204" pitchFamily="34" charset="0"/>
                <a:hlinkClick r:id="rId2"/>
              </a:rPr>
              <a:t>http://</a:t>
            </a:r>
            <a:r>
              <a:rPr lang="es-MX" sz="2200" dirty="0" smtClean="0">
                <a:latin typeface="Agency FB" panose="020B0503020202020204" pitchFamily="34" charset="0"/>
                <a:hlinkClick r:id="rId2"/>
              </a:rPr>
              <a:t>www.finanzas.udg.mx/sites/default/files/COG_oct-2014.pdf</a:t>
            </a:r>
            <a:r>
              <a:rPr lang="es-MX" sz="2200" dirty="0" smtClean="0">
                <a:latin typeface="Agency FB" panose="020B0503020202020204" pitchFamily="34" charset="0"/>
              </a:rPr>
              <a:t> en apoyo de las áreas finanzas, seguimiento a apoyos PRODEP antes PROMEP y la Secretaria Administrativa de cada Centro Universitario o del Sistema de Universidad Virtual.</a:t>
            </a:r>
          </a:p>
          <a:p>
            <a:pPr algn="just"/>
            <a:endParaRPr lang="es-MX" sz="2200" dirty="0" smtClean="0">
              <a:solidFill>
                <a:srgbClr val="006699"/>
              </a:solidFill>
              <a:latin typeface="Agency FB" panose="020B0503020202020204" pitchFamily="34" charset="0"/>
            </a:endParaRPr>
          </a:p>
        </p:txBody>
      </p:sp>
    </p:spTree>
    <p:extLst>
      <p:ext uri="{BB962C8B-B14F-4D97-AF65-F5344CB8AC3E}">
        <p14:creationId xmlns:p14="http://schemas.microsoft.com/office/powerpoint/2010/main" val="3013903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rgamino horizontal 3"/>
          <p:cNvSpPr/>
          <p:nvPr/>
        </p:nvSpPr>
        <p:spPr>
          <a:xfrm>
            <a:off x="3636328" y="2280920"/>
            <a:ext cx="4846320" cy="2296160"/>
          </a:xfrm>
          <a:prstGeom prst="horizontalScroll">
            <a:avLst/>
          </a:prstGeom>
          <a:solidFill>
            <a:srgbClr val="003366"/>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MX" sz="6600" b="1" dirty="0" smtClean="0"/>
              <a:t>Gracias</a:t>
            </a:r>
            <a:endParaRPr lang="es-MX" sz="6600" b="1" dirty="0"/>
          </a:p>
        </p:txBody>
      </p:sp>
    </p:spTree>
    <p:extLst>
      <p:ext uri="{BB962C8B-B14F-4D97-AF65-F5344CB8AC3E}">
        <p14:creationId xmlns:p14="http://schemas.microsoft.com/office/powerpoint/2010/main" val="2974103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394855" y="95825"/>
            <a:ext cx="11391008" cy="6263412"/>
            <a:chOff x="394855" y="95825"/>
            <a:chExt cx="11391008" cy="6823057"/>
          </a:xfrm>
        </p:grpSpPr>
        <p:sp>
          <p:nvSpPr>
            <p:cNvPr id="26" name="Rectángulo redondeado 25"/>
            <p:cNvSpPr>
              <a:spLocks noChangeAspect="1"/>
            </p:cNvSpPr>
            <p:nvPr/>
          </p:nvSpPr>
          <p:spPr>
            <a:xfrm>
              <a:off x="394855" y="3050789"/>
              <a:ext cx="11391008" cy="3868093"/>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marL="342900" indent="-342900" algn="just">
                <a:buFont typeface="+mj-lt"/>
                <a:buAutoNum type="arabicParenR"/>
              </a:pPr>
              <a:endParaRPr lang="es-MX" sz="2200" dirty="0" smtClean="0">
                <a:solidFill>
                  <a:srgbClr val="006699"/>
                </a:solidFill>
                <a:latin typeface="Agency FB" panose="020B0503020202020204" pitchFamily="34" charset="0"/>
              </a:endParaRPr>
            </a:p>
            <a:p>
              <a:pPr marL="342900" indent="-342900" algn="just">
                <a:buFont typeface="+mj-lt"/>
                <a:buAutoNum type="arabicParenR"/>
              </a:pPr>
              <a:r>
                <a:rPr lang="es-MX" sz="2200" dirty="0" smtClean="0">
                  <a:solidFill>
                    <a:srgbClr val="006699"/>
                  </a:solidFill>
                  <a:latin typeface="Agency FB" panose="020B0503020202020204" pitchFamily="34" charset="0"/>
                </a:rPr>
                <a:t>Reglamento de Adquisiciones, Arrendamientos y Contratación de Servicios. Capítulo IX, Artículos 47, 48, 50  y </a:t>
              </a:r>
              <a:r>
                <a:rPr lang="es-MX" sz="2200" dirty="0">
                  <a:solidFill>
                    <a:srgbClr val="006699"/>
                  </a:solidFill>
                  <a:latin typeface="Agency FB" panose="020B0503020202020204" pitchFamily="34" charset="0"/>
                </a:rPr>
                <a:t>54 </a:t>
              </a:r>
              <a:r>
                <a:rPr lang="es-MX" sz="2200" dirty="0" smtClean="0">
                  <a:solidFill>
                    <a:srgbClr val="006699"/>
                  </a:solidFill>
                  <a:latin typeface="Agency FB" panose="020B0503020202020204" pitchFamily="34" charset="0"/>
                </a:rPr>
                <a:t>(</a:t>
              </a:r>
              <a:r>
                <a:rPr lang="es-MX" sz="2200" dirty="0">
                  <a:solidFill>
                    <a:srgbClr val="006699"/>
                  </a:solidFill>
                  <a:latin typeface="Agency FB" panose="020B0503020202020204" pitchFamily="34" charset="0"/>
                </a:rPr>
                <a:t>Circular VR/circular </a:t>
              </a:r>
              <a:r>
                <a:rPr lang="es-MX" sz="2200" dirty="0" smtClean="0">
                  <a:solidFill>
                    <a:srgbClr val="006699"/>
                  </a:solidFill>
                  <a:latin typeface="Agency FB" panose="020B0503020202020204" pitchFamily="34" charset="0"/>
                </a:rPr>
                <a:t>01/2017).</a:t>
              </a:r>
            </a:p>
            <a:p>
              <a:pPr marL="342900" indent="-342900" algn="just">
                <a:buFont typeface="+mj-lt"/>
                <a:buAutoNum type="arabicParenR"/>
              </a:pPr>
              <a:r>
                <a:rPr lang="es-MX" sz="2200" dirty="0" smtClean="0">
                  <a:solidFill>
                    <a:srgbClr val="006699"/>
                  </a:solidFill>
                  <a:latin typeface="Agency FB" panose="020B0503020202020204" pitchFamily="34" charset="0"/>
                </a:rPr>
                <a:t>Reglamento </a:t>
              </a:r>
              <a:r>
                <a:rPr lang="es-MX" sz="2200" dirty="0">
                  <a:solidFill>
                    <a:srgbClr val="006699"/>
                  </a:solidFill>
                  <a:latin typeface="Agency FB" panose="020B0503020202020204" pitchFamily="34" charset="0"/>
                </a:rPr>
                <a:t>de Obras y Servicios </a:t>
              </a:r>
              <a:r>
                <a:rPr lang="es-MX" sz="2200" dirty="0" smtClean="0">
                  <a:solidFill>
                    <a:srgbClr val="006699"/>
                  </a:solidFill>
                  <a:latin typeface="Agency FB" panose="020B0503020202020204" pitchFamily="34" charset="0"/>
                </a:rPr>
                <a:t>relacionados </a:t>
              </a:r>
              <a:r>
                <a:rPr lang="es-MX" sz="2200" dirty="0">
                  <a:solidFill>
                    <a:srgbClr val="006699"/>
                  </a:solidFill>
                  <a:latin typeface="Agency FB" panose="020B0503020202020204" pitchFamily="34" charset="0"/>
                </a:rPr>
                <a:t>con las </a:t>
              </a:r>
              <a:r>
                <a:rPr lang="es-MX" sz="2200" dirty="0" smtClean="0">
                  <a:solidFill>
                    <a:srgbClr val="006699"/>
                  </a:solidFill>
                  <a:latin typeface="Agency FB" panose="020B0503020202020204" pitchFamily="34" charset="0"/>
                </a:rPr>
                <a:t>mismas.</a:t>
              </a:r>
            </a:p>
            <a:p>
              <a:pPr marL="800100" lvl="1" indent="-342900" algn="just">
                <a:buFont typeface="+mj-lt"/>
                <a:buAutoNum type="alphaLcParenR"/>
              </a:pPr>
              <a:r>
                <a:rPr lang="es-MX" sz="2200" dirty="0" smtClean="0">
                  <a:solidFill>
                    <a:srgbClr val="006699"/>
                  </a:solidFill>
                  <a:latin typeface="Agency FB" panose="020B0503020202020204" pitchFamily="34" charset="0"/>
                </a:rPr>
                <a:t>Establecen los procedimientos para las adquisiciones, contrataciones y prestaciones de servicios.</a:t>
              </a:r>
            </a:p>
            <a:p>
              <a:pPr marL="342900" indent="-342900" algn="just">
                <a:buFont typeface="+mj-lt"/>
                <a:buAutoNum type="arabicParenR"/>
              </a:pPr>
              <a:r>
                <a:rPr lang="es-MX" sz="2200" dirty="0" smtClean="0">
                  <a:solidFill>
                    <a:srgbClr val="006699"/>
                  </a:solidFill>
                  <a:latin typeface="Agency FB" panose="020B0503020202020204" pitchFamily="34" charset="0"/>
                </a:rPr>
                <a:t>Circular N° 1/2010 del 30-ago-2010.</a:t>
              </a:r>
            </a:p>
            <a:p>
              <a:pPr marL="800100" lvl="1" indent="-342900" algn="just">
                <a:buFont typeface="+mj-lt"/>
                <a:buAutoNum type="alphaLcParenR"/>
              </a:pPr>
              <a:r>
                <a:rPr lang="es-MX" sz="2200" dirty="0" smtClean="0">
                  <a:solidFill>
                    <a:srgbClr val="006699"/>
                  </a:solidFill>
                  <a:latin typeface="Agency FB" panose="020B0503020202020204" pitchFamily="34" charset="0"/>
                </a:rPr>
                <a:t> Establece las disposiciones y tarifas de viáticos.</a:t>
              </a:r>
              <a:r>
                <a:rPr lang="es-MX" sz="2200" dirty="0" smtClean="0">
                  <a:latin typeface="Agency FB" panose="020B0503020202020204" pitchFamily="34" charset="0"/>
                </a:rPr>
                <a:t> </a:t>
              </a:r>
              <a:endParaRPr lang="es-MX" sz="2200" dirty="0" smtClean="0">
                <a:solidFill>
                  <a:srgbClr val="006699"/>
                </a:solidFill>
                <a:latin typeface="Agency FB" panose="020B0503020202020204" pitchFamily="34" charset="0"/>
              </a:endParaRPr>
            </a:p>
            <a:p>
              <a:pPr marL="342900" indent="-342900" algn="just">
                <a:buFont typeface="+mj-lt"/>
                <a:buAutoNum type="arabicParenR"/>
              </a:pPr>
              <a:r>
                <a:rPr lang="es-MX" sz="2200" dirty="0" smtClean="0">
                  <a:solidFill>
                    <a:srgbClr val="006699"/>
                  </a:solidFill>
                  <a:latin typeface="Agency FB" panose="020B0503020202020204" pitchFamily="34" charset="0"/>
                </a:rPr>
                <a:t>Reglamento del Sistema de Contabilidad.</a:t>
              </a:r>
            </a:p>
            <a:p>
              <a:pPr algn="just"/>
              <a:r>
                <a:rPr lang="es-MX" sz="2200" dirty="0">
                  <a:solidFill>
                    <a:srgbClr val="006699"/>
                  </a:solidFill>
                  <a:latin typeface="Agency FB" panose="020B0503020202020204" pitchFamily="34" charset="0"/>
                </a:rPr>
                <a:t> </a:t>
              </a:r>
              <a:r>
                <a:rPr lang="es-MX" sz="2200" dirty="0" smtClean="0">
                  <a:solidFill>
                    <a:srgbClr val="006699"/>
                  </a:solidFill>
                  <a:latin typeface="Agency FB" panose="020B0503020202020204" pitchFamily="34" charset="0"/>
                </a:rPr>
                <a:t>       a)La </a:t>
              </a:r>
              <a:r>
                <a:rPr lang="es-MX" sz="2200" dirty="0">
                  <a:solidFill>
                    <a:srgbClr val="006699"/>
                  </a:solidFill>
                  <a:latin typeface="Agency FB" panose="020B0503020202020204" pitchFamily="34" charset="0"/>
                </a:rPr>
                <a:t>contabilidad se integra en el módulo de finanzas del SIIAU.</a:t>
              </a:r>
            </a:p>
            <a:p>
              <a:pPr marL="457200" indent="-457200" algn="just">
                <a:buFont typeface="+mj-lt"/>
                <a:buAutoNum type="arabicParenR" startAt="5"/>
              </a:pPr>
              <a:r>
                <a:rPr lang="es-MX" sz="2200" dirty="0" smtClean="0">
                  <a:solidFill>
                    <a:srgbClr val="006699"/>
                  </a:solidFill>
                  <a:latin typeface="Agency FB" panose="020B0503020202020204" pitchFamily="34" charset="0"/>
                </a:rPr>
                <a:t>Procedimientos de Presupuesto de Ingresos y Egreso 2017</a:t>
              </a:r>
            </a:p>
            <a:p>
              <a:pPr algn="just"/>
              <a:r>
                <a:rPr lang="es-MX" sz="2200" dirty="0" smtClean="0">
                  <a:solidFill>
                    <a:srgbClr val="006699"/>
                  </a:solidFill>
                  <a:latin typeface="Agency FB" panose="020B0503020202020204" pitchFamily="34" charset="0"/>
                </a:rPr>
                <a:t>	</a:t>
              </a:r>
            </a:p>
            <a:p>
              <a:pPr marL="342900" indent="-342900" algn="just">
                <a:buFont typeface="+mj-lt"/>
                <a:buAutoNum type="arabicParenR"/>
              </a:pPr>
              <a:endParaRPr lang="es-MX" sz="2200" dirty="0" smtClean="0">
                <a:solidFill>
                  <a:srgbClr val="006699"/>
                </a:solidFill>
                <a:latin typeface="Agency FB" panose="020B0503020202020204" pitchFamily="34" charset="0"/>
              </a:endParaRPr>
            </a:p>
          </p:txBody>
        </p:sp>
        <p:sp>
          <p:nvSpPr>
            <p:cNvPr id="7" name="Rectángulo redondeado 6"/>
            <p:cNvSpPr/>
            <p:nvPr/>
          </p:nvSpPr>
          <p:spPr>
            <a:xfrm>
              <a:off x="2896726" y="930637"/>
              <a:ext cx="6440577" cy="540000"/>
            </a:xfrm>
            <a:prstGeom prst="roundRect">
              <a:avLst/>
            </a:prstGeom>
            <a:solidFill>
              <a:schemeClr val="accent1">
                <a:lumMod val="75000"/>
              </a:schemeClr>
            </a:solidFill>
            <a:ln w="2540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MX" sz="2400" dirty="0">
                  <a:solidFill>
                    <a:schemeClr val="bg1"/>
                  </a:solidFill>
                  <a:latin typeface="Agency FB" panose="020B0503020202020204" pitchFamily="34" charset="0"/>
                </a:rPr>
                <a:t>I</a:t>
              </a:r>
              <a:r>
                <a:rPr lang="es-MX" sz="2400" dirty="0" smtClean="0">
                  <a:solidFill>
                    <a:schemeClr val="bg1"/>
                  </a:solidFill>
                  <a:latin typeface="Agency FB" panose="020B0503020202020204" pitchFamily="34" charset="0"/>
                </a:rPr>
                <a:t>) Reglas de Operación del PRODEP.</a:t>
              </a:r>
              <a:endParaRPr lang="es-MX" sz="2400" dirty="0">
                <a:solidFill>
                  <a:schemeClr val="bg1"/>
                </a:solidFill>
                <a:latin typeface="Agency FB" panose="020B0503020202020204" pitchFamily="34" charset="0"/>
              </a:endParaRPr>
            </a:p>
          </p:txBody>
        </p:sp>
        <p:sp>
          <p:nvSpPr>
            <p:cNvPr id="9" name="Rectángulo redondeado 8"/>
            <p:cNvSpPr/>
            <p:nvPr/>
          </p:nvSpPr>
          <p:spPr>
            <a:xfrm>
              <a:off x="2896726" y="1594882"/>
              <a:ext cx="6440577" cy="540000"/>
            </a:xfrm>
            <a:prstGeom prst="roundRect">
              <a:avLst/>
            </a:prstGeom>
            <a:solidFill>
              <a:schemeClr val="accent1">
                <a:lumMod val="75000"/>
              </a:schemeClr>
            </a:solidFill>
            <a:ln w="2540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MX" sz="2400" dirty="0" smtClean="0">
                  <a:solidFill>
                    <a:schemeClr val="bg1"/>
                  </a:solidFill>
                  <a:latin typeface="Agency FB" panose="020B0503020202020204" pitchFamily="34" charset="0"/>
                </a:rPr>
                <a:t>II) Ley General de Contabilidad Gubernamental.</a:t>
              </a:r>
              <a:endParaRPr lang="es-MX" sz="2400" dirty="0">
                <a:solidFill>
                  <a:schemeClr val="bg1"/>
                </a:solidFill>
                <a:latin typeface="Agency FB" panose="020B0503020202020204" pitchFamily="34" charset="0"/>
              </a:endParaRPr>
            </a:p>
          </p:txBody>
        </p:sp>
        <p:sp>
          <p:nvSpPr>
            <p:cNvPr id="37" name="Rectángulo redondeado 36"/>
            <p:cNvSpPr/>
            <p:nvPr/>
          </p:nvSpPr>
          <p:spPr>
            <a:xfrm>
              <a:off x="2896726" y="2226608"/>
              <a:ext cx="6440577" cy="540000"/>
            </a:xfrm>
            <a:prstGeom prst="roundRect">
              <a:avLst/>
            </a:prstGeom>
            <a:solidFill>
              <a:schemeClr val="accent1">
                <a:lumMod val="75000"/>
              </a:schemeClr>
            </a:solidFill>
            <a:ln w="2540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MX" sz="2400" dirty="0" smtClean="0">
                  <a:solidFill>
                    <a:schemeClr val="bg1"/>
                  </a:solidFill>
                  <a:latin typeface="Agency FB" panose="020B0503020202020204" pitchFamily="34" charset="0"/>
                </a:rPr>
                <a:t>III) Normatividad Universitaria.</a:t>
              </a:r>
              <a:endParaRPr lang="es-MX" sz="2400" dirty="0">
                <a:solidFill>
                  <a:schemeClr val="bg1"/>
                </a:solidFill>
                <a:latin typeface="Agency FB" panose="020B0503020202020204" pitchFamily="34" charset="0"/>
              </a:endParaRPr>
            </a:p>
          </p:txBody>
        </p:sp>
        <p:sp>
          <p:nvSpPr>
            <p:cNvPr id="91" name="Flecha abajo 90"/>
            <p:cNvSpPr/>
            <p:nvPr/>
          </p:nvSpPr>
          <p:spPr>
            <a:xfrm>
              <a:off x="5603219" y="675553"/>
              <a:ext cx="1067015" cy="219087"/>
            </a:xfrm>
            <a:prstGeom prst="downArrow">
              <a:avLst/>
            </a:prstGeom>
            <a:solidFill>
              <a:srgbClr val="003366"/>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redondeado 4"/>
            <p:cNvSpPr/>
            <p:nvPr/>
          </p:nvSpPr>
          <p:spPr>
            <a:xfrm>
              <a:off x="1096725" y="95825"/>
              <a:ext cx="10080000" cy="540000"/>
            </a:xfrm>
            <a:prstGeom prst="roundRect">
              <a:avLst/>
            </a:prstGeom>
            <a:solidFill>
              <a:srgbClr val="003366"/>
            </a:solidFill>
          </p:spPr>
          <p:style>
            <a:lnRef idx="2">
              <a:schemeClr val="accent5"/>
            </a:lnRef>
            <a:fillRef idx="1">
              <a:schemeClr val="lt1"/>
            </a:fillRef>
            <a:effectRef idx="0">
              <a:schemeClr val="accent5"/>
            </a:effectRef>
            <a:fontRef idx="minor">
              <a:schemeClr val="dk1"/>
            </a:fontRef>
          </p:style>
          <p:txBody>
            <a:bodyPr rtlCol="0" anchor="ctr"/>
            <a:lstStyle/>
            <a:p>
              <a:pPr algn="just"/>
              <a:r>
                <a:rPr lang="es-MX" sz="3200" b="1" dirty="0" smtClean="0">
                  <a:solidFill>
                    <a:schemeClr val="bg1"/>
                  </a:solidFill>
                  <a:latin typeface="Agency FB" panose="020B0503020202020204" pitchFamily="34" charset="0"/>
                </a:rPr>
                <a:t>Disposiciones normativas de los apoyos del PRODEP</a:t>
              </a:r>
              <a:endParaRPr lang="es-MX" sz="3200" b="1" dirty="0">
                <a:solidFill>
                  <a:schemeClr val="bg1"/>
                </a:solidFill>
                <a:latin typeface="Agency FB" panose="020B0503020202020204" pitchFamily="34" charset="0"/>
              </a:endParaRPr>
            </a:p>
          </p:txBody>
        </p:sp>
      </p:grpSp>
    </p:spTree>
    <p:extLst>
      <p:ext uri="{BB962C8B-B14F-4D97-AF65-F5344CB8AC3E}">
        <p14:creationId xmlns:p14="http://schemas.microsoft.com/office/powerpoint/2010/main" val="123561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446262" y="177189"/>
            <a:ext cx="11422967" cy="6099258"/>
            <a:chOff x="446262" y="177189"/>
            <a:chExt cx="11422967" cy="6099258"/>
          </a:xfrm>
        </p:grpSpPr>
        <p:sp>
          <p:nvSpPr>
            <p:cNvPr id="8" name="Rectángulo redondeado 7"/>
            <p:cNvSpPr>
              <a:spLocks noChangeAspect="1"/>
            </p:cNvSpPr>
            <p:nvPr/>
          </p:nvSpPr>
          <p:spPr>
            <a:xfrm>
              <a:off x="446262" y="2466817"/>
              <a:ext cx="11422967" cy="3809630"/>
            </a:xfrm>
            <a:prstGeom prst="roundRect">
              <a:avLst/>
            </a:prstGeom>
            <a:solidFill>
              <a:srgbClr val="CCFF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marL="342900" indent="-342900" algn="just">
                <a:buFont typeface="+mj-lt"/>
                <a:buAutoNum type="arabicParenR"/>
              </a:pPr>
              <a:endParaRPr lang="es-MX" sz="2200" dirty="0" smtClean="0">
                <a:solidFill>
                  <a:srgbClr val="006699"/>
                </a:solidFill>
                <a:latin typeface="Agency FB" panose="020B0503020202020204" pitchFamily="34" charset="0"/>
              </a:endParaRPr>
            </a:p>
          </p:txBody>
        </p:sp>
        <p:sp>
          <p:nvSpPr>
            <p:cNvPr id="4" name="Rectángulo redondeado 3"/>
            <p:cNvSpPr/>
            <p:nvPr/>
          </p:nvSpPr>
          <p:spPr>
            <a:xfrm>
              <a:off x="1019275" y="177189"/>
              <a:ext cx="10080000" cy="892686"/>
            </a:xfrm>
            <a:prstGeom prst="roundRect">
              <a:avLst/>
            </a:prstGeom>
            <a:solidFill>
              <a:srgbClr val="003366"/>
            </a:solidFill>
          </p:spPr>
          <p:style>
            <a:lnRef idx="2">
              <a:schemeClr val="accent5"/>
            </a:lnRef>
            <a:fillRef idx="1">
              <a:schemeClr val="lt1"/>
            </a:fillRef>
            <a:effectRef idx="0">
              <a:schemeClr val="accent5"/>
            </a:effectRef>
            <a:fontRef idx="minor">
              <a:schemeClr val="dk1"/>
            </a:fontRef>
          </p:style>
          <p:txBody>
            <a:bodyPr rtlCol="0" anchor="ctr"/>
            <a:lstStyle/>
            <a:p>
              <a:pPr algn="just"/>
              <a:r>
                <a:rPr lang="es-MX" sz="3200" b="1" dirty="0" smtClean="0">
                  <a:solidFill>
                    <a:schemeClr val="bg1"/>
                  </a:solidFill>
                  <a:latin typeface="Agency FB" panose="020B0503020202020204" pitchFamily="34" charset="0"/>
                </a:rPr>
                <a:t>Bienes o servicios que se cubren con recursos económicos del PRODEP. Según el rubro de apoyo.</a:t>
              </a:r>
              <a:endParaRPr lang="es-MX" sz="3200" b="1" dirty="0">
                <a:solidFill>
                  <a:schemeClr val="bg1"/>
                </a:solidFill>
                <a:latin typeface="Agency FB" panose="020B0503020202020204" pitchFamily="34" charset="0"/>
              </a:endParaRPr>
            </a:p>
          </p:txBody>
        </p:sp>
        <p:sp>
          <p:nvSpPr>
            <p:cNvPr id="5" name="Rectángulo redondeado 4"/>
            <p:cNvSpPr/>
            <p:nvPr/>
          </p:nvSpPr>
          <p:spPr>
            <a:xfrm>
              <a:off x="1733456" y="1217357"/>
              <a:ext cx="8651630" cy="583308"/>
            </a:xfrm>
            <a:prstGeom prst="roundRect">
              <a:avLst/>
            </a:prstGeom>
            <a:solidFill>
              <a:schemeClr val="accent1">
                <a:lumMod val="75000"/>
              </a:schemeClr>
            </a:solidFill>
            <a:ln w="2540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MX" sz="2800" dirty="0">
                  <a:solidFill>
                    <a:schemeClr val="bg1"/>
                  </a:solidFill>
                  <a:latin typeface="Agency FB" panose="020B0503020202020204" pitchFamily="34" charset="0"/>
                </a:rPr>
                <a:t>I</a:t>
              </a:r>
              <a:r>
                <a:rPr lang="es-MX" sz="2800" dirty="0" smtClean="0">
                  <a:solidFill>
                    <a:schemeClr val="bg1"/>
                  </a:solidFill>
                  <a:latin typeface="Agency FB" panose="020B0503020202020204" pitchFamily="34" charset="0"/>
                </a:rPr>
                <a:t>) </a:t>
              </a:r>
              <a:r>
                <a:rPr lang="es-MX" sz="2800" dirty="0">
                  <a:solidFill>
                    <a:schemeClr val="bg1"/>
                  </a:solidFill>
                  <a:latin typeface="Agency FB" panose="020B0503020202020204" pitchFamily="34" charset="0"/>
                </a:rPr>
                <a:t>Apoyo a Profesores con Perfil </a:t>
              </a:r>
              <a:r>
                <a:rPr lang="es-MX" sz="2800" dirty="0" smtClean="0">
                  <a:solidFill>
                    <a:schemeClr val="bg1"/>
                  </a:solidFill>
                  <a:latin typeface="Agency FB" panose="020B0503020202020204" pitchFamily="34" charset="0"/>
                </a:rPr>
                <a:t>Deseable</a:t>
              </a:r>
              <a:endParaRPr lang="es-MX" sz="2800" dirty="0">
                <a:solidFill>
                  <a:schemeClr val="bg1"/>
                </a:solidFill>
                <a:latin typeface="Agency FB" panose="020B0503020202020204" pitchFamily="34" charset="0"/>
              </a:endParaRPr>
            </a:p>
          </p:txBody>
        </p:sp>
        <p:sp>
          <p:nvSpPr>
            <p:cNvPr id="9" name="Rectángulo redondeado 8"/>
            <p:cNvSpPr>
              <a:spLocks noChangeAspect="1"/>
            </p:cNvSpPr>
            <p:nvPr/>
          </p:nvSpPr>
          <p:spPr>
            <a:xfrm>
              <a:off x="856145" y="2696262"/>
              <a:ext cx="2880000" cy="1489070"/>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a) Adecuación o remodelación del cubículo.</a:t>
              </a:r>
              <a:endParaRPr lang="es-MX" sz="2200" dirty="0" smtClean="0">
                <a:solidFill>
                  <a:srgbClr val="006699"/>
                </a:solidFill>
                <a:latin typeface="Agency FB" panose="020B0503020202020204" pitchFamily="34" charset="0"/>
              </a:endParaRPr>
            </a:p>
          </p:txBody>
        </p:sp>
        <p:sp>
          <p:nvSpPr>
            <p:cNvPr id="12" name="Rectángulo redondeado 11"/>
            <p:cNvSpPr>
              <a:spLocks noChangeAspect="1"/>
            </p:cNvSpPr>
            <p:nvPr/>
          </p:nvSpPr>
          <p:spPr>
            <a:xfrm>
              <a:off x="8579193" y="2696262"/>
              <a:ext cx="2880000" cy="1491741"/>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b) Adquisición de mobiliario para su cubículo.</a:t>
              </a:r>
              <a:endParaRPr lang="es-MX" sz="2200" dirty="0" smtClean="0">
                <a:solidFill>
                  <a:srgbClr val="006699"/>
                </a:solidFill>
                <a:latin typeface="Agency FB" panose="020B0503020202020204" pitchFamily="34" charset="0"/>
              </a:endParaRPr>
            </a:p>
          </p:txBody>
        </p:sp>
        <p:sp>
          <p:nvSpPr>
            <p:cNvPr id="14" name="Rectángulo redondeado 13"/>
            <p:cNvSpPr>
              <a:spLocks noChangeAspect="1"/>
            </p:cNvSpPr>
            <p:nvPr/>
          </p:nvSpPr>
          <p:spPr>
            <a:xfrm>
              <a:off x="4033525" y="3651632"/>
              <a:ext cx="4051495" cy="1440000"/>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a:latin typeface="Agency FB" panose="020B0503020202020204" pitchFamily="34" charset="0"/>
                </a:rPr>
                <a:t>c</a:t>
              </a:r>
              <a:r>
                <a:rPr lang="es-MX" sz="2200" dirty="0" smtClean="0">
                  <a:latin typeface="Agency FB" panose="020B0503020202020204" pitchFamily="34" charset="0"/>
                </a:rPr>
                <a:t>) Adquisición de equipo personal de cómputo, periféricos de cómputo o eléctricos.</a:t>
              </a:r>
              <a:endParaRPr lang="es-MX" sz="2200" dirty="0" smtClean="0">
                <a:solidFill>
                  <a:srgbClr val="006699"/>
                </a:solidFill>
                <a:latin typeface="Agency FB" panose="020B0503020202020204" pitchFamily="34" charset="0"/>
              </a:endParaRPr>
            </a:p>
          </p:txBody>
        </p:sp>
        <p:sp>
          <p:nvSpPr>
            <p:cNvPr id="15" name="Rectángulo redondeado 14"/>
            <p:cNvSpPr>
              <a:spLocks noChangeAspect="1"/>
            </p:cNvSpPr>
            <p:nvPr/>
          </p:nvSpPr>
          <p:spPr>
            <a:xfrm>
              <a:off x="849131" y="4557932"/>
              <a:ext cx="2879999" cy="1490400"/>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a:latin typeface="Agency FB" panose="020B0503020202020204" pitchFamily="34" charset="0"/>
                </a:rPr>
                <a:t>d</a:t>
              </a:r>
              <a:r>
                <a:rPr lang="es-MX" sz="2200" dirty="0" smtClean="0">
                  <a:latin typeface="Agency FB" panose="020B0503020202020204" pitchFamily="34" charset="0"/>
                </a:rPr>
                <a:t>) Adquisición de acervo bibliográfico o informático especializado.</a:t>
              </a:r>
              <a:endParaRPr lang="es-MX" sz="2200" dirty="0" smtClean="0">
                <a:solidFill>
                  <a:srgbClr val="006699"/>
                </a:solidFill>
                <a:latin typeface="Agency FB" panose="020B0503020202020204" pitchFamily="34" charset="0"/>
              </a:endParaRPr>
            </a:p>
          </p:txBody>
        </p:sp>
        <p:sp>
          <p:nvSpPr>
            <p:cNvPr id="17" name="Rectángulo redondeado 16"/>
            <p:cNvSpPr>
              <a:spLocks noChangeAspect="1"/>
            </p:cNvSpPr>
            <p:nvPr/>
          </p:nvSpPr>
          <p:spPr>
            <a:xfrm>
              <a:off x="8586363" y="4557932"/>
              <a:ext cx="2887015" cy="1490400"/>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e) Adquisición de equipo de experimentación.</a:t>
              </a:r>
              <a:endParaRPr lang="es-MX" sz="2200" dirty="0" smtClean="0">
                <a:solidFill>
                  <a:srgbClr val="006699"/>
                </a:solidFill>
                <a:latin typeface="Agency FB" panose="020B0503020202020204" pitchFamily="34" charset="0"/>
              </a:endParaRPr>
            </a:p>
          </p:txBody>
        </p:sp>
        <p:sp>
          <p:nvSpPr>
            <p:cNvPr id="19" name="Flecha abajo 18"/>
            <p:cNvSpPr/>
            <p:nvPr/>
          </p:nvSpPr>
          <p:spPr>
            <a:xfrm>
              <a:off x="5525766" y="1080863"/>
              <a:ext cx="1067015" cy="153100"/>
            </a:xfrm>
            <a:prstGeom prst="downArrow">
              <a:avLst/>
            </a:prstGeom>
            <a:solidFill>
              <a:srgbClr val="003366"/>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Flecha abajo 19"/>
            <p:cNvSpPr/>
            <p:nvPr/>
          </p:nvSpPr>
          <p:spPr>
            <a:xfrm>
              <a:off x="5525767" y="1806929"/>
              <a:ext cx="1067015" cy="153100"/>
            </a:xfrm>
            <a:prstGeom prst="downArrow">
              <a:avLst/>
            </a:prstGeom>
            <a:solidFill>
              <a:srgbClr val="003366"/>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redondeado 5"/>
            <p:cNvSpPr/>
            <p:nvPr/>
          </p:nvSpPr>
          <p:spPr>
            <a:xfrm>
              <a:off x="2479044" y="1960029"/>
              <a:ext cx="7160455" cy="540000"/>
            </a:xfrm>
            <a:prstGeom prst="roundRect">
              <a:avLst/>
            </a:prstGeom>
            <a:solidFill>
              <a:srgbClr val="CCFF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MX" sz="2600" dirty="0" smtClean="0">
                  <a:solidFill>
                    <a:schemeClr val="tx1"/>
                  </a:solidFill>
                  <a:latin typeface="Agency FB" panose="020B0503020202020204" pitchFamily="34" charset="0"/>
                </a:rPr>
                <a:t>1. Implementos individuales de trabajo:</a:t>
              </a:r>
              <a:endParaRPr lang="es-MX" sz="2600" dirty="0">
                <a:solidFill>
                  <a:schemeClr val="tx1"/>
                </a:solidFill>
                <a:latin typeface="Agency FB" panose="020B0503020202020204" pitchFamily="34" charset="0"/>
              </a:endParaRPr>
            </a:p>
          </p:txBody>
        </p:sp>
      </p:grpSp>
    </p:spTree>
    <p:extLst>
      <p:ext uri="{BB962C8B-B14F-4D97-AF65-F5344CB8AC3E}">
        <p14:creationId xmlns:p14="http://schemas.microsoft.com/office/powerpoint/2010/main" val="1922583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p:cNvGrpSpPr/>
          <p:nvPr/>
        </p:nvGrpSpPr>
        <p:grpSpPr>
          <a:xfrm>
            <a:off x="293437" y="543905"/>
            <a:ext cx="11768139" cy="5519270"/>
            <a:chOff x="293437" y="543905"/>
            <a:chExt cx="11768139" cy="5519270"/>
          </a:xfrm>
        </p:grpSpPr>
        <p:sp>
          <p:nvSpPr>
            <p:cNvPr id="7" name="Rectángulo redondeado 6"/>
            <p:cNvSpPr>
              <a:spLocks noChangeAspect="1"/>
            </p:cNvSpPr>
            <p:nvPr/>
          </p:nvSpPr>
          <p:spPr>
            <a:xfrm>
              <a:off x="6905023" y="1983905"/>
              <a:ext cx="5156553" cy="4079270"/>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200" dirty="0" smtClean="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latin typeface="Agency FB" panose="020B0503020202020204" pitchFamily="34" charset="0"/>
              </a:endParaRPr>
            </a:p>
            <a:p>
              <a:pPr algn="just"/>
              <a:r>
                <a:rPr lang="es-MX" sz="2200" dirty="0" smtClean="0">
                  <a:latin typeface="Agency FB" panose="020B0503020202020204" pitchFamily="34" charset="0"/>
                </a:rPr>
                <a:t>Se dividen en dos:</a:t>
              </a:r>
            </a:p>
            <a:p>
              <a:pPr algn="just"/>
              <a:endParaRPr lang="es-MX" sz="2200" dirty="0" smtClean="0">
                <a:latin typeface="Agency FB" panose="020B0503020202020204" pitchFamily="34" charset="0"/>
              </a:endParaRPr>
            </a:p>
            <a:p>
              <a:pPr marL="342900" indent="-342900" algn="just">
                <a:buFont typeface="Wingdings" panose="05000000000000000000" pitchFamily="2" charset="2"/>
                <a:buChar char="v"/>
              </a:pPr>
              <a:r>
                <a:rPr lang="es-MX" sz="2200" dirty="0" smtClean="0">
                  <a:latin typeface="Agency FB" panose="020B0503020202020204" pitchFamily="34" charset="0"/>
                </a:rPr>
                <a:t>Equipo </a:t>
              </a:r>
              <a:r>
                <a:rPr lang="es-MX" sz="2200" dirty="0">
                  <a:latin typeface="Agency FB" panose="020B0503020202020204" pitchFamily="34" charset="0"/>
                </a:rPr>
                <a:t>de cómputo de escritorio o </a:t>
              </a:r>
              <a:r>
                <a:rPr lang="es-MX" sz="2200" dirty="0" smtClean="0">
                  <a:latin typeface="Agency FB" panose="020B0503020202020204" pitchFamily="34" charset="0"/>
                </a:rPr>
                <a:t>portátil:</a:t>
              </a:r>
            </a:p>
            <a:p>
              <a:pPr marL="800100" lvl="1" indent="-342900" algn="just">
                <a:buFont typeface="Wingdings" panose="05000000000000000000" pitchFamily="2" charset="2"/>
                <a:buChar char="Ø"/>
              </a:pPr>
              <a:r>
                <a:rPr lang="es-MX" sz="2200" dirty="0">
                  <a:latin typeface="Agency FB" panose="020B0503020202020204" pitchFamily="34" charset="0"/>
                </a:rPr>
                <a:t>C</a:t>
              </a:r>
              <a:r>
                <a:rPr lang="es-MX" sz="2200" dirty="0" smtClean="0">
                  <a:latin typeface="Agency FB" panose="020B0503020202020204" pitchFamily="34" charset="0"/>
                </a:rPr>
                <a:t>omputadoras </a:t>
              </a:r>
              <a:r>
                <a:rPr lang="es-MX" sz="2200" dirty="0">
                  <a:latin typeface="Agency FB" panose="020B0503020202020204" pitchFamily="34" charset="0"/>
                </a:rPr>
                <a:t>de escritorio o </a:t>
              </a:r>
              <a:r>
                <a:rPr lang="es-MX" sz="2200" dirty="0" err="1">
                  <a:latin typeface="Agency FB" panose="020B0503020202020204" pitchFamily="34" charset="0"/>
                </a:rPr>
                <a:t>lap</a:t>
              </a:r>
              <a:r>
                <a:rPr lang="es-MX" sz="2200" dirty="0">
                  <a:latin typeface="Agency FB" panose="020B0503020202020204" pitchFamily="34" charset="0"/>
                </a:rPr>
                <a:t> top, también se consideran las </a:t>
              </a:r>
              <a:r>
                <a:rPr lang="es-MX" sz="2200" dirty="0" err="1">
                  <a:latin typeface="Agency FB" panose="020B0503020202020204" pitchFamily="34" charset="0"/>
                </a:rPr>
                <a:t>tablets</a:t>
              </a:r>
              <a:r>
                <a:rPr lang="es-MX" sz="2200" dirty="0">
                  <a:latin typeface="Agency FB" panose="020B0503020202020204" pitchFamily="34" charset="0"/>
                </a:rPr>
                <a:t>.</a:t>
              </a:r>
            </a:p>
            <a:p>
              <a:pPr marL="342900" lvl="0" indent="-342900" algn="just">
                <a:buFont typeface="Wingdings" panose="05000000000000000000" pitchFamily="2" charset="2"/>
                <a:buChar char="v"/>
              </a:pPr>
              <a:r>
                <a:rPr lang="es-MX" sz="2200" dirty="0">
                  <a:latin typeface="Agency FB" panose="020B0503020202020204" pitchFamily="34" charset="0"/>
                </a:rPr>
                <a:t>Actualización de equipo de cómputo o </a:t>
              </a:r>
              <a:r>
                <a:rPr lang="es-MX" sz="2200" dirty="0" smtClean="0">
                  <a:latin typeface="Agency FB" panose="020B0503020202020204" pitchFamily="34" charset="0"/>
                </a:rPr>
                <a:t>periféricos:</a:t>
              </a:r>
            </a:p>
            <a:p>
              <a:pPr marL="800100" lvl="1" indent="-342900" algn="just">
                <a:buFont typeface="Wingdings" panose="05000000000000000000" pitchFamily="2" charset="2"/>
                <a:buChar char="Ø"/>
              </a:pPr>
              <a:r>
                <a:rPr lang="es-MX" sz="2200" dirty="0" smtClean="0">
                  <a:latin typeface="Agency FB" panose="020B0503020202020204" pitchFamily="34" charset="0"/>
                </a:rPr>
                <a:t>Periféricos </a:t>
              </a:r>
              <a:r>
                <a:rPr lang="es-MX" sz="2200" dirty="0">
                  <a:latin typeface="Agency FB" panose="020B0503020202020204" pitchFamily="34" charset="0"/>
                </a:rPr>
                <a:t>también se incluyen cámaras digitales, impresoras, multifuncionales.</a:t>
              </a:r>
            </a:p>
            <a:p>
              <a:pPr marL="342900" indent="-342900" algn="just">
                <a:buFont typeface="+mj-lt"/>
                <a:buAutoNum type="arabicPeriod"/>
              </a:pPr>
              <a:endParaRPr lang="es-MX" sz="2200" dirty="0">
                <a:solidFill>
                  <a:srgbClr val="006699"/>
                </a:solidFill>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5" name="Rectángulo redondeado 4"/>
            <p:cNvSpPr>
              <a:spLocks noChangeAspect="1"/>
            </p:cNvSpPr>
            <p:nvPr/>
          </p:nvSpPr>
          <p:spPr>
            <a:xfrm>
              <a:off x="3599230" y="2032976"/>
              <a:ext cx="2880000" cy="4030199"/>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lgn="just">
                <a:buFont typeface="Wingdings" panose="05000000000000000000" pitchFamily="2" charset="2"/>
                <a:buChar char="Ø"/>
              </a:pPr>
              <a:r>
                <a:rPr lang="es-MX" sz="2200" dirty="0" smtClean="0">
                  <a:latin typeface="Agency FB" panose="020B0503020202020204" pitchFamily="34" charset="0"/>
                </a:rPr>
                <a:t>Mobiliario </a:t>
              </a:r>
              <a:r>
                <a:rPr lang="es-MX" sz="2200" dirty="0">
                  <a:latin typeface="Agency FB" panose="020B0503020202020204" pitchFamily="34" charset="0"/>
                </a:rPr>
                <a:t>de oficina como archiveros, escritorios, mesas, sillas, libreros, etc.</a:t>
              </a:r>
              <a:endParaRPr lang="es-MX" sz="2200" dirty="0">
                <a:solidFill>
                  <a:srgbClr val="006699"/>
                </a:solidFill>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3" name="Rectángulo redondeado 2"/>
            <p:cNvSpPr>
              <a:spLocks noChangeAspect="1"/>
            </p:cNvSpPr>
            <p:nvPr/>
          </p:nvSpPr>
          <p:spPr>
            <a:xfrm>
              <a:off x="293437" y="2032975"/>
              <a:ext cx="2880000" cy="4030200"/>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lgn="just">
                <a:buFont typeface="Wingdings" panose="05000000000000000000" pitchFamily="2" charset="2"/>
                <a:buChar char="Ø"/>
              </a:pPr>
              <a:r>
                <a:rPr lang="es-MX" sz="2200" dirty="0" smtClean="0">
                  <a:latin typeface="Agency FB" panose="020B0503020202020204" pitchFamily="34" charset="0"/>
                </a:rPr>
                <a:t>Obras pequeñas, mantenimiento, pintura, etc.</a:t>
              </a: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2" name="Rectángulo redondeado 1"/>
            <p:cNvSpPr>
              <a:spLocks noChangeAspect="1"/>
            </p:cNvSpPr>
            <p:nvPr/>
          </p:nvSpPr>
          <p:spPr>
            <a:xfrm>
              <a:off x="293437" y="543905"/>
              <a:ext cx="2880000" cy="1489070"/>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a) Adecuación o remodelación del cubículo.</a:t>
              </a:r>
              <a:endParaRPr lang="es-MX" sz="2200" dirty="0" smtClean="0">
                <a:solidFill>
                  <a:srgbClr val="006699"/>
                </a:solidFill>
                <a:latin typeface="Agency FB" panose="020B0503020202020204" pitchFamily="34" charset="0"/>
              </a:endParaRPr>
            </a:p>
          </p:txBody>
        </p:sp>
        <p:sp>
          <p:nvSpPr>
            <p:cNvPr id="4" name="Rectángulo redondeado 3"/>
            <p:cNvSpPr>
              <a:spLocks noChangeAspect="1"/>
            </p:cNvSpPr>
            <p:nvPr/>
          </p:nvSpPr>
          <p:spPr>
            <a:xfrm>
              <a:off x="3599230" y="543905"/>
              <a:ext cx="2880000" cy="1491741"/>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b) Adquisición de mobiliario para su cubículo.</a:t>
              </a:r>
              <a:endParaRPr lang="es-MX" sz="2200" dirty="0" smtClean="0">
                <a:solidFill>
                  <a:srgbClr val="006699"/>
                </a:solidFill>
                <a:latin typeface="Agency FB" panose="020B0503020202020204" pitchFamily="34" charset="0"/>
              </a:endParaRPr>
            </a:p>
          </p:txBody>
        </p:sp>
        <p:sp>
          <p:nvSpPr>
            <p:cNvPr id="6" name="Rectángulo redondeado 5"/>
            <p:cNvSpPr>
              <a:spLocks noChangeAspect="1"/>
            </p:cNvSpPr>
            <p:nvPr/>
          </p:nvSpPr>
          <p:spPr>
            <a:xfrm>
              <a:off x="6905023" y="543905"/>
              <a:ext cx="5156553" cy="1490400"/>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a:latin typeface="Agency FB" panose="020B0503020202020204" pitchFamily="34" charset="0"/>
                </a:rPr>
                <a:t>c</a:t>
              </a:r>
              <a:r>
                <a:rPr lang="es-MX" sz="2200" dirty="0" smtClean="0">
                  <a:latin typeface="Agency FB" panose="020B0503020202020204" pitchFamily="34" charset="0"/>
                </a:rPr>
                <a:t>) Adquisición de equipo personal de cómputo, periféricos de cómputo o eléctricos.</a:t>
              </a:r>
              <a:endParaRPr lang="es-MX" sz="2200" dirty="0" smtClean="0">
                <a:solidFill>
                  <a:srgbClr val="006699"/>
                </a:solidFill>
                <a:latin typeface="Agency FB" panose="020B0503020202020204" pitchFamily="34" charset="0"/>
              </a:endParaRPr>
            </a:p>
          </p:txBody>
        </p:sp>
      </p:grpSp>
    </p:spTree>
    <p:extLst>
      <p:ext uri="{BB962C8B-B14F-4D97-AF65-F5344CB8AC3E}">
        <p14:creationId xmlns:p14="http://schemas.microsoft.com/office/powerpoint/2010/main" val="715425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2479794" y="533382"/>
            <a:ext cx="7192920" cy="5777265"/>
            <a:chOff x="2479794" y="533382"/>
            <a:chExt cx="7192920" cy="5777265"/>
          </a:xfrm>
        </p:grpSpPr>
        <p:sp>
          <p:nvSpPr>
            <p:cNvPr id="5" name="Rectángulo redondeado 4"/>
            <p:cNvSpPr>
              <a:spLocks noChangeAspect="1"/>
            </p:cNvSpPr>
            <p:nvPr/>
          </p:nvSpPr>
          <p:spPr>
            <a:xfrm>
              <a:off x="6785699" y="2023782"/>
              <a:ext cx="2887015" cy="4286865"/>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lgn="just">
                <a:buFont typeface="Wingdings" panose="05000000000000000000" pitchFamily="2" charset="2"/>
                <a:buChar char="Ø"/>
              </a:pPr>
              <a:r>
                <a:rPr lang="es-MX" sz="2200" dirty="0" smtClean="0">
                  <a:latin typeface="Agency FB" panose="020B0503020202020204" pitchFamily="34" charset="0"/>
                </a:rPr>
                <a:t>Equipo </a:t>
              </a:r>
              <a:r>
                <a:rPr lang="es-MX" sz="2200" dirty="0">
                  <a:latin typeface="Agency FB" panose="020B0503020202020204" pitchFamily="34" charset="0"/>
                </a:rPr>
                <a:t>pequeño de laboratorio</a:t>
              </a:r>
              <a:r>
                <a:rPr lang="es-MX" sz="2200" dirty="0" smtClean="0">
                  <a:latin typeface="Agency FB" panose="020B0503020202020204" pitchFamily="34" charset="0"/>
                </a:rPr>
                <a:t>.</a:t>
              </a:r>
            </a:p>
            <a:p>
              <a:pPr marL="285750" indent="-285750" algn="just">
                <a:buFont typeface="Wingdings" panose="05000000000000000000" pitchFamily="2" charset="2"/>
                <a:buChar char="Ø"/>
              </a:pPr>
              <a:endParaRPr lang="es-MX" sz="2200" dirty="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smtClean="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smtClean="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smtClean="0">
                <a:solidFill>
                  <a:srgbClr val="006699"/>
                </a:solidFill>
                <a:latin typeface="Agency FB" panose="020B0503020202020204" pitchFamily="34" charset="0"/>
              </a:endParaRPr>
            </a:p>
          </p:txBody>
        </p:sp>
        <p:sp>
          <p:nvSpPr>
            <p:cNvPr id="3" name="Rectángulo redondeado 2"/>
            <p:cNvSpPr>
              <a:spLocks noChangeAspect="1"/>
            </p:cNvSpPr>
            <p:nvPr/>
          </p:nvSpPr>
          <p:spPr>
            <a:xfrm>
              <a:off x="2479794" y="2023782"/>
              <a:ext cx="2879999" cy="4286865"/>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marL="285750" indent="-285750" algn="just">
                <a:buFont typeface="Wingdings" panose="05000000000000000000" pitchFamily="2" charset="2"/>
                <a:buChar char="Ø"/>
              </a:pPr>
              <a:endParaRPr lang="es-MX" sz="2200" dirty="0" smtClean="0">
                <a:latin typeface="Agency FB" panose="020B0503020202020204" pitchFamily="34" charset="0"/>
              </a:endParaRPr>
            </a:p>
            <a:p>
              <a:pPr marL="285750" indent="-285750" algn="just">
                <a:buFont typeface="Wingdings" panose="05000000000000000000" pitchFamily="2" charset="2"/>
                <a:buChar char="Ø"/>
              </a:pPr>
              <a:endParaRPr lang="es-MX" sz="2200" dirty="0">
                <a:latin typeface="Agency FB" panose="020B0503020202020204" pitchFamily="34" charset="0"/>
              </a:endParaRPr>
            </a:p>
            <a:p>
              <a:pPr marL="285750" indent="-285750" algn="just">
                <a:buFont typeface="Wingdings" panose="05000000000000000000" pitchFamily="2" charset="2"/>
                <a:buChar char="Ø"/>
              </a:pPr>
              <a:endParaRPr lang="es-MX" sz="2200" dirty="0" smtClean="0">
                <a:latin typeface="Agency FB" panose="020B0503020202020204" pitchFamily="34" charset="0"/>
              </a:endParaRPr>
            </a:p>
            <a:p>
              <a:pPr marL="285750" indent="-285750" algn="just">
                <a:buFont typeface="Wingdings" panose="05000000000000000000" pitchFamily="2" charset="2"/>
                <a:buChar char="Ø"/>
              </a:pPr>
              <a:endParaRPr lang="es-MX" sz="2200" dirty="0" smtClean="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Libros</a:t>
              </a:r>
              <a:r>
                <a:rPr lang="es-MX" sz="2200" dirty="0">
                  <a:latin typeface="Agency FB" panose="020B0503020202020204" pitchFamily="34" charset="0"/>
                </a:rPr>
                <a:t>, revistas, software</a:t>
              </a:r>
              <a:r>
                <a:rPr lang="es-MX" sz="2200" dirty="0" smtClean="0">
                  <a:latin typeface="Agency FB" panose="020B0503020202020204" pitchFamily="34" charset="0"/>
                </a:rPr>
                <a:t>.</a:t>
              </a:r>
            </a:p>
            <a:p>
              <a:pPr marL="285750" indent="-285750" algn="just">
                <a:buFont typeface="Wingdings" panose="05000000000000000000" pitchFamily="2" charset="2"/>
                <a:buChar char="Ø"/>
              </a:pPr>
              <a:endParaRPr lang="es-MX" sz="2200" dirty="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smtClean="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smtClean="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smtClean="0">
                <a:solidFill>
                  <a:srgbClr val="006699"/>
                </a:solidFill>
                <a:latin typeface="Agency FB" panose="020B0503020202020204" pitchFamily="34" charset="0"/>
              </a:endParaRPr>
            </a:p>
            <a:p>
              <a:pPr marL="285750" indent="-285750" algn="just">
                <a:buFont typeface="Wingdings" panose="05000000000000000000" pitchFamily="2" charset="2"/>
                <a:buChar char="Ø"/>
              </a:pPr>
              <a:endParaRPr lang="es-MX" sz="2200" dirty="0">
                <a:solidFill>
                  <a:srgbClr val="006699"/>
                </a:solidFill>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a:p>
              <a:pPr algn="just"/>
              <a:endParaRPr lang="es-MX" sz="2200" dirty="0">
                <a:solidFill>
                  <a:srgbClr val="006699"/>
                </a:solidFill>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2" name="Rectángulo redondeado 1"/>
            <p:cNvSpPr>
              <a:spLocks noChangeAspect="1"/>
            </p:cNvSpPr>
            <p:nvPr/>
          </p:nvSpPr>
          <p:spPr>
            <a:xfrm>
              <a:off x="2479795" y="533382"/>
              <a:ext cx="2879999" cy="1490400"/>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a:latin typeface="Agency FB" panose="020B0503020202020204" pitchFamily="34" charset="0"/>
                </a:rPr>
                <a:t>d</a:t>
              </a:r>
              <a:r>
                <a:rPr lang="es-MX" sz="2200" dirty="0" smtClean="0">
                  <a:latin typeface="Agency FB" panose="020B0503020202020204" pitchFamily="34" charset="0"/>
                </a:rPr>
                <a:t>) Adquisición de acervo bibliográfico o informático especializado.</a:t>
              </a:r>
              <a:endParaRPr lang="es-MX" sz="2200" dirty="0" smtClean="0">
                <a:solidFill>
                  <a:srgbClr val="006699"/>
                </a:solidFill>
                <a:latin typeface="Agency FB" panose="020B0503020202020204" pitchFamily="34" charset="0"/>
              </a:endParaRPr>
            </a:p>
          </p:txBody>
        </p:sp>
        <p:sp>
          <p:nvSpPr>
            <p:cNvPr id="4" name="Rectángulo redondeado 3"/>
            <p:cNvSpPr>
              <a:spLocks noChangeAspect="1"/>
            </p:cNvSpPr>
            <p:nvPr/>
          </p:nvSpPr>
          <p:spPr>
            <a:xfrm>
              <a:off x="6785699" y="533382"/>
              <a:ext cx="2887015" cy="1490400"/>
            </a:xfrm>
            <a:prstGeom prst="roundRect">
              <a:avLst/>
            </a:prstGeom>
            <a:solidFill>
              <a:srgbClr val="CCFFFF"/>
            </a:solidFill>
            <a:ln w="1905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algn="just"/>
              <a:r>
                <a:rPr lang="es-MX" sz="2200" dirty="0" smtClean="0">
                  <a:latin typeface="Agency FB" panose="020B0503020202020204" pitchFamily="34" charset="0"/>
                </a:rPr>
                <a:t>e) Adquisición de equipo de experimentación.</a:t>
              </a:r>
              <a:endParaRPr lang="es-MX" sz="2200" dirty="0" smtClean="0">
                <a:solidFill>
                  <a:srgbClr val="006699"/>
                </a:solidFill>
                <a:latin typeface="Agency FB" panose="020B0503020202020204" pitchFamily="34" charset="0"/>
              </a:endParaRPr>
            </a:p>
          </p:txBody>
        </p:sp>
      </p:grpSp>
    </p:spTree>
    <p:extLst>
      <p:ext uri="{BB962C8B-B14F-4D97-AF65-F5344CB8AC3E}">
        <p14:creationId xmlns:p14="http://schemas.microsoft.com/office/powerpoint/2010/main" val="2284547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p:cNvGrpSpPr/>
          <p:nvPr/>
        </p:nvGrpSpPr>
        <p:grpSpPr>
          <a:xfrm>
            <a:off x="373024" y="562707"/>
            <a:ext cx="11509207" cy="3279701"/>
            <a:chOff x="373024" y="562707"/>
            <a:chExt cx="11509207" cy="3279701"/>
          </a:xfrm>
        </p:grpSpPr>
        <p:sp>
          <p:nvSpPr>
            <p:cNvPr id="2" name="Rectángulo redondeado 1"/>
            <p:cNvSpPr/>
            <p:nvPr/>
          </p:nvSpPr>
          <p:spPr>
            <a:xfrm>
              <a:off x="1753086" y="562707"/>
              <a:ext cx="8650800" cy="900000"/>
            </a:xfrm>
            <a:prstGeom prst="roundRect">
              <a:avLst/>
            </a:prstGeom>
            <a:solidFill>
              <a:schemeClr val="accent1">
                <a:lumMod val="75000"/>
              </a:schemeClr>
            </a:solidFill>
            <a:ln w="2540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MX" sz="2800" dirty="0">
                  <a:solidFill>
                    <a:schemeClr val="bg1"/>
                  </a:solidFill>
                  <a:latin typeface="Agency FB" panose="020B0503020202020204" pitchFamily="34" charset="0"/>
                </a:rPr>
                <a:t>2</a:t>
              </a:r>
              <a:r>
                <a:rPr lang="es-MX" sz="2800" dirty="0" smtClean="0">
                  <a:solidFill>
                    <a:schemeClr val="bg1"/>
                  </a:solidFill>
                  <a:latin typeface="Agency FB" panose="020B0503020202020204" pitchFamily="34" charset="0"/>
                </a:rPr>
                <a:t>) </a:t>
              </a:r>
              <a:r>
                <a:rPr lang="es-MX" sz="2800" dirty="0">
                  <a:solidFill>
                    <a:schemeClr val="bg1"/>
                  </a:solidFill>
                  <a:latin typeface="Agency FB" panose="020B0503020202020204" pitchFamily="34" charset="0"/>
                </a:rPr>
                <a:t>Apoyo a Cuerpos Académicos en Formación y Redes:</a:t>
              </a:r>
            </a:p>
          </p:txBody>
        </p:sp>
        <p:sp>
          <p:nvSpPr>
            <p:cNvPr id="3" name="Rectángulo redondeado 2"/>
            <p:cNvSpPr/>
            <p:nvPr/>
          </p:nvSpPr>
          <p:spPr>
            <a:xfrm>
              <a:off x="373024" y="2942408"/>
              <a:ext cx="5400000" cy="900000"/>
            </a:xfrm>
            <a:prstGeom prst="roundRect">
              <a:avLst/>
            </a:prstGeom>
            <a:solidFill>
              <a:srgbClr val="CCFFFF"/>
            </a:solidFill>
            <a:ln w="2540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lvl="0" algn="just"/>
              <a:r>
                <a:rPr lang="es-MX" sz="2400" dirty="0" smtClean="0">
                  <a:solidFill>
                    <a:schemeClr val="tx1"/>
                  </a:solidFill>
                  <a:latin typeface="Agency FB" panose="020B0503020202020204" pitchFamily="34" charset="0"/>
                </a:rPr>
                <a:t>a) Recursos </a:t>
              </a:r>
              <a:r>
                <a:rPr lang="es-MX" sz="2400" dirty="0">
                  <a:solidFill>
                    <a:schemeClr val="tx1"/>
                  </a:solidFill>
                  <a:latin typeface="Agency FB" panose="020B0503020202020204" pitchFamily="34" charset="0"/>
                </a:rPr>
                <a:t>para </a:t>
              </a:r>
              <a:r>
                <a:rPr lang="es-MX" sz="2400" dirty="0" smtClean="0">
                  <a:solidFill>
                    <a:schemeClr val="tx1"/>
                  </a:solidFill>
                  <a:latin typeface="Agency FB" panose="020B0503020202020204" pitchFamily="34" charset="0"/>
                </a:rPr>
                <a:t>investigación.</a:t>
              </a:r>
              <a:endParaRPr lang="es-MX" sz="2400" dirty="0">
                <a:solidFill>
                  <a:schemeClr val="tx1"/>
                </a:solidFill>
                <a:effectLst/>
                <a:latin typeface="Agency FB" panose="020B0503020202020204" pitchFamily="34" charset="0"/>
              </a:endParaRPr>
            </a:p>
          </p:txBody>
        </p:sp>
        <p:sp>
          <p:nvSpPr>
            <p:cNvPr id="4" name="Rectángulo redondeado 3"/>
            <p:cNvSpPr/>
            <p:nvPr/>
          </p:nvSpPr>
          <p:spPr>
            <a:xfrm>
              <a:off x="6482231" y="2942408"/>
              <a:ext cx="5400000" cy="900000"/>
            </a:xfrm>
            <a:prstGeom prst="roundRect">
              <a:avLst/>
            </a:prstGeom>
            <a:solidFill>
              <a:srgbClr val="CCFFFF"/>
            </a:solidFill>
            <a:ln w="2540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lvl="0" algn="just"/>
              <a:r>
                <a:rPr lang="es-MX" sz="2400" dirty="0" smtClean="0">
                  <a:solidFill>
                    <a:schemeClr val="tx1"/>
                  </a:solidFill>
                  <a:latin typeface="Agency FB" panose="020B0503020202020204"/>
                </a:rPr>
                <a:t>b) Recursos </a:t>
              </a:r>
              <a:r>
                <a:rPr lang="es-MX" sz="2400" dirty="0">
                  <a:solidFill>
                    <a:schemeClr val="tx1"/>
                  </a:solidFill>
                  <a:latin typeface="Agency FB" panose="020B0503020202020204"/>
                </a:rPr>
                <a:t>para infraestructura </a:t>
              </a:r>
              <a:r>
                <a:rPr lang="es-MX" sz="2400" dirty="0" smtClean="0">
                  <a:solidFill>
                    <a:schemeClr val="tx1"/>
                  </a:solidFill>
                  <a:latin typeface="Agency FB" panose="020B0503020202020204"/>
                </a:rPr>
                <a:t>académica.</a:t>
              </a:r>
              <a:endParaRPr lang="es-MX" sz="2400" dirty="0">
                <a:solidFill>
                  <a:schemeClr val="tx1"/>
                </a:solidFill>
                <a:effectLst/>
                <a:latin typeface="Agency FB" panose="020B0503020202020204"/>
              </a:endParaRPr>
            </a:p>
          </p:txBody>
        </p:sp>
        <p:cxnSp>
          <p:nvCxnSpPr>
            <p:cNvPr id="6" name="Conector angular 5"/>
            <p:cNvCxnSpPr>
              <a:stCxn id="2" idx="2"/>
              <a:endCxn id="3" idx="0"/>
            </p:cNvCxnSpPr>
            <p:nvPr/>
          </p:nvCxnSpPr>
          <p:spPr>
            <a:xfrm rot="5400000">
              <a:off x="3835905" y="699826"/>
              <a:ext cx="1479701" cy="3005462"/>
            </a:xfrm>
            <a:prstGeom prst="bentConnector3">
              <a:avLst/>
            </a:prstGeom>
            <a:ln w="63500">
              <a:solidFill>
                <a:srgbClr val="00FFFF"/>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angular 7"/>
            <p:cNvCxnSpPr>
              <a:stCxn id="2" idx="2"/>
              <a:endCxn id="4" idx="0"/>
            </p:cNvCxnSpPr>
            <p:nvPr/>
          </p:nvCxnSpPr>
          <p:spPr>
            <a:xfrm rot="16200000" flipH="1">
              <a:off x="6890508" y="650684"/>
              <a:ext cx="1479701" cy="3103745"/>
            </a:xfrm>
            <a:prstGeom prst="bentConnector3">
              <a:avLst/>
            </a:prstGeom>
            <a:ln w="63500">
              <a:solidFill>
                <a:srgbClr val="00FFFF"/>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60411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1083212" y="438360"/>
            <a:ext cx="10030266" cy="5835831"/>
            <a:chOff x="1083212" y="438360"/>
            <a:chExt cx="10030266" cy="5835831"/>
          </a:xfrm>
        </p:grpSpPr>
        <p:sp>
          <p:nvSpPr>
            <p:cNvPr id="3" name="Rectángulo redondeado 2"/>
            <p:cNvSpPr>
              <a:spLocks noChangeAspect="1"/>
            </p:cNvSpPr>
            <p:nvPr/>
          </p:nvSpPr>
          <p:spPr>
            <a:xfrm>
              <a:off x="1083212" y="999937"/>
              <a:ext cx="10030266" cy="5274254"/>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Profesores visitantes.</a:t>
              </a:r>
            </a:p>
            <a:p>
              <a:pPr marL="285750" indent="-285750" algn="just">
                <a:buFont typeface="Wingdings" panose="05000000000000000000" pitchFamily="2" charset="2"/>
                <a:buChar char="Ø"/>
              </a:pPr>
              <a:r>
                <a:rPr lang="es-MX" sz="2200" dirty="0" smtClean="0">
                  <a:latin typeface="Agency FB" panose="020B0503020202020204" pitchFamily="34" charset="0"/>
                </a:rPr>
                <a:t>Visitas científicas (estancias cortas para profesores y estudiantes).</a:t>
              </a:r>
            </a:p>
            <a:p>
              <a:pPr marL="285750" indent="-285750" algn="just">
                <a:buFont typeface="Wingdings" panose="05000000000000000000" pitchFamily="2" charset="2"/>
                <a:buChar char="Ø"/>
              </a:pPr>
              <a:r>
                <a:rPr lang="es-MX" sz="2200" dirty="0" smtClean="0">
                  <a:latin typeface="Agency FB" panose="020B0503020202020204" pitchFamily="34" charset="0"/>
                </a:rPr>
                <a:t>Gastos </a:t>
              </a:r>
              <a:r>
                <a:rPr lang="es-MX" sz="2200" dirty="0">
                  <a:latin typeface="Agency FB" panose="020B0503020202020204" pitchFamily="34" charset="0"/>
                </a:rPr>
                <a:t>de trabajo de </a:t>
              </a:r>
              <a:r>
                <a:rPr lang="es-MX" sz="2200" dirty="0" smtClean="0">
                  <a:latin typeface="Agency FB" panose="020B0503020202020204" pitchFamily="34" charset="0"/>
                </a:rPr>
                <a:t>campo.</a:t>
              </a:r>
              <a:endParaRPr lang="es-MX" sz="2200" dirty="0">
                <a:latin typeface="Agency FB" panose="020B0503020202020204" pitchFamily="34" charset="0"/>
              </a:endParaRPr>
            </a:p>
            <a:p>
              <a:pPr lvl="1" algn="just"/>
              <a:r>
                <a:rPr lang="es-MX" sz="2200" dirty="0">
                  <a:latin typeface="Agency FB" panose="020B0503020202020204" pitchFamily="34" charset="0"/>
                </a:rPr>
                <a:t>En estos tres primeros se cubren pasajes y viáticos (hospedaje y </a:t>
              </a:r>
              <a:r>
                <a:rPr lang="es-MX" sz="2200" dirty="0" smtClean="0">
                  <a:latin typeface="Agency FB" panose="020B0503020202020204" pitchFamily="34" charset="0"/>
                </a:rPr>
                <a:t>alimentación).</a:t>
              </a:r>
            </a:p>
            <a:p>
              <a:pPr marL="285750" indent="-285750" algn="just">
                <a:buFont typeface="Wingdings" panose="05000000000000000000" pitchFamily="2" charset="2"/>
                <a:buChar char="Ø"/>
              </a:pPr>
              <a:r>
                <a:rPr lang="es-MX" sz="2200" dirty="0" smtClean="0">
                  <a:latin typeface="Agency FB" panose="020B0503020202020204" pitchFamily="34" charset="0"/>
                </a:rPr>
                <a:t>Asistencia </a:t>
              </a:r>
              <a:r>
                <a:rPr lang="es-MX" sz="2200" dirty="0">
                  <a:latin typeface="Agency FB" panose="020B0503020202020204" pitchFamily="34" charset="0"/>
                </a:rPr>
                <a:t>a congresos: pasajes, viáticos (hospedaje, alimentación e </a:t>
              </a:r>
              <a:r>
                <a:rPr lang="es-MX" sz="2200" dirty="0" smtClean="0">
                  <a:latin typeface="Agency FB" panose="020B0503020202020204" pitchFamily="34" charset="0"/>
                </a:rPr>
                <a:t>inscripciones).</a:t>
              </a:r>
            </a:p>
            <a:p>
              <a:pPr marL="285750" indent="-285750" algn="just">
                <a:buFont typeface="Wingdings" panose="05000000000000000000" pitchFamily="2" charset="2"/>
                <a:buChar char="Ø"/>
              </a:pPr>
              <a:r>
                <a:rPr lang="es-MX" sz="2200" dirty="0" smtClean="0">
                  <a:latin typeface="Agency FB" panose="020B0503020202020204" pitchFamily="34" charset="0"/>
                </a:rPr>
                <a:t>Apoyo </a:t>
              </a:r>
              <a:r>
                <a:rPr lang="es-MX" sz="2200" dirty="0">
                  <a:latin typeface="Agency FB" panose="020B0503020202020204" pitchFamily="34" charset="0"/>
                </a:rPr>
                <a:t>para la formación de recursos humanos: Becas para estudiantes que participen en el proyecto y que preferentemente realicen su </a:t>
              </a:r>
              <a:r>
                <a:rPr lang="es-MX" sz="2200" dirty="0" smtClean="0">
                  <a:latin typeface="Agency FB" panose="020B0503020202020204" pitchFamily="34" charset="0"/>
                </a:rPr>
                <a:t>tesis.</a:t>
              </a:r>
            </a:p>
            <a:p>
              <a:pPr marL="285750" indent="-285750" algn="just">
                <a:buFont typeface="Wingdings" panose="05000000000000000000" pitchFamily="2" charset="2"/>
                <a:buChar char="Ø"/>
              </a:pPr>
              <a:r>
                <a:rPr lang="es-MX" sz="2200" dirty="0" smtClean="0">
                  <a:latin typeface="Agency FB" panose="020B0503020202020204" pitchFamily="34" charset="0"/>
                </a:rPr>
                <a:t>Registro </a:t>
              </a:r>
              <a:r>
                <a:rPr lang="es-MX" sz="2200" dirty="0">
                  <a:latin typeface="Agency FB" panose="020B0503020202020204" pitchFamily="34" charset="0"/>
                </a:rPr>
                <a:t>de patentes: Procesos relacionados con los trámites diferentes a la expedición del título de la patente que puede ser pagada por la convocatoria específica</a:t>
              </a:r>
              <a:r>
                <a:rPr lang="es-MX" sz="2200" dirty="0" smtClean="0">
                  <a:latin typeface="Agency FB" panose="020B0503020202020204" pitchFamily="34" charset="0"/>
                </a:rPr>
                <a:t>.</a:t>
              </a:r>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2" name="Rectángulo redondeado 1"/>
            <p:cNvSpPr/>
            <p:nvPr/>
          </p:nvSpPr>
          <p:spPr>
            <a:xfrm>
              <a:off x="2539217" y="438360"/>
              <a:ext cx="7132321" cy="1080000"/>
            </a:xfrm>
            <a:prstGeom prst="roundRect">
              <a:avLst/>
            </a:prstGeom>
            <a:solidFill>
              <a:srgbClr val="CCFFFF"/>
            </a:solidFill>
            <a:ln w="2540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lvl="0" algn="ctr"/>
              <a:r>
                <a:rPr lang="es-MX" sz="2400" dirty="0" smtClean="0">
                  <a:solidFill>
                    <a:schemeClr val="tx1"/>
                  </a:solidFill>
                  <a:latin typeface="Agency FB" panose="020B0503020202020204" pitchFamily="34" charset="0"/>
                </a:rPr>
                <a:t>Recursos </a:t>
              </a:r>
              <a:r>
                <a:rPr lang="es-MX" sz="2400" dirty="0">
                  <a:solidFill>
                    <a:schemeClr val="tx1"/>
                  </a:solidFill>
                  <a:latin typeface="Agency FB" panose="020B0503020202020204" pitchFamily="34" charset="0"/>
                </a:rPr>
                <a:t>para investigación:</a:t>
              </a:r>
              <a:endParaRPr lang="es-MX" sz="2400" dirty="0">
                <a:solidFill>
                  <a:schemeClr val="tx1"/>
                </a:solidFill>
                <a:effectLst/>
                <a:latin typeface="Agency FB" panose="020B0503020202020204" pitchFamily="34" charset="0"/>
              </a:endParaRPr>
            </a:p>
          </p:txBody>
        </p:sp>
      </p:grpSp>
    </p:spTree>
    <p:extLst>
      <p:ext uri="{BB962C8B-B14F-4D97-AF65-F5344CB8AC3E}">
        <p14:creationId xmlns:p14="http://schemas.microsoft.com/office/powerpoint/2010/main" val="1137094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1097280" y="585415"/>
            <a:ext cx="10016197" cy="5688777"/>
            <a:chOff x="1097280" y="585415"/>
            <a:chExt cx="10016197" cy="5688777"/>
          </a:xfrm>
        </p:grpSpPr>
        <p:sp>
          <p:nvSpPr>
            <p:cNvPr id="3" name="Rectángulo redondeado 2"/>
            <p:cNvSpPr>
              <a:spLocks noChangeAspect="1"/>
            </p:cNvSpPr>
            <p:nvPr/>
          </p:nvSpPr>
          <p:spPr>
            <a:xfrm>
              <a:off x="1097280" y="1125416"/>
              <a:ext cx="10016197" cy="5148776"/>
            </a:xfrm>
            <a:prstGeom prst="roundRect">
              <a:avLst/>
            </a:prstGeom>
            <a:solidFill>
              <a:srgbClr val="FBFDFF"/>
            </a:solidFill>
            <a:ln w="1905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Acervos </a:t>
              </a:r>
              <a:r>
                <a:rPr lang="es-MX" sz="2200" dirty="0">
                  <a:latin typeface="Agency FB" panose="020B0503020202020204" pitchFamily="34" charset="0"/>
                </a:rPr>
                <a:t>bibliográficos: Libros, </a:t>
              </a:r>
              <a:r>
                <a:rPr lang="es-MX" sz="2200" dirty="0" smtClean="0">
                  <a:latin typeface="Agency FB" panose="020B0503020202020204" pitchFamily="34" charset="0"/>
                </a:rPr>
                <a:t>revistas.</a:t>
              </a: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Bioterio</a:t>
              </a:r>
              <a:r>
                <a:rPr lang="es-MX" sz="2200" dirty="0">
                  <a:latin typeface="Agency FB" panose="020B0503020202020204" pitchFamily="34" charset="0"/>
                </a:rPr>
                <a:t>: Mantenimiento de seres vivos necesarios para la realización del </a:t>
              </a:r>
              <a:r>
                <a:rPr lang="es-MX" sz="2200" dirty="0" smtClean="0">
                  <a:latin typeface="Agency FB" panose="020B0503020202020204" pitchFamily="34" charset="0"/>
                </a:rPr>
                <a:t>proyecto.</a:t>
              </a: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Equipo </a:t>
              </a:r>
              <a:r>
                <a:rPr lang="es-MX" sz="2200" dirty="0">
                  <a:latin typeface="Agency FB" panose="020B0503020202020204" pitchFamily="34" charset="0"/>
                </a:rPr>
                <a:t>de </a:t>
              </a:r>
              <a:r>
                <a:rPr lang="es-MX" sz="2200" dirty="0" smtClean="0">
                  <a:latin typeface="Agency FB" panose="020B0503020202020204" pitchFamily="34" charset="0"/>
                </a:rPr>
                <a:t>cómputo.</a:t>
              </a: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Equipo </a:t>
              </a:r>
              <a:r>
                <a:rPr lang="es-MX" sz="2200" dirty="0">
                  <a:latin typeface="Agency FB" panose="020B0503020202020204" pitchFamily="34" charset="0"/>
                </a:rPr>
                <a:t>de </a:t>
              </a:r>
              <a:r>
                <a:rPr lang="es-MX" sz="2200" dirty="0" smtClean="0">
                  <a:latin typeface="Agency FB" panose="020B0503020202020204" pitchFamily="34" charset="0"/>
                </a:rPr>
                <a:t>laboratorio.</a:t>
              </a: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Herramientas </a:t>
              </a:r>
              <a:r>
                <a:rPr lang="es-MX" sz="2200" dirty="0">
                  <a:latin typeface="Agency FB" panose="020B0503020202020204" pitchFamily="34" charset="0"/>
                </a:rPr>
                <a:t>y </a:t>
              </a:r>
              <a:r>
                <a:rPr lang="es-MX" sz="2200" dirty="0" smtClean="0">
                  <a:latin typeface="Agency FB" panose="020B0503020202020204" pitchFamily="34" charset="0"/>
                </a:rPr>
                <a:t>accesorios.</a:t>
              </a: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Maquinaria.</a:t>
              </a: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Consumibles menores.</a:t>
              </a:r>
              <a:endParaRPr lang="es-MX" sz="2200" dirty="0">
                <a:latin typeface="Agency FB" panose="020B0503020202020204" pitchFamily="34" charset="0"/>
              </a:endParaRPr>
            </a:p>
            <a:p>
              <a:pPr marL="285750" indent="-285750" algn="just">
                <a:buFont typeface="Wingdings" panose="05000000000000000000" pitchFamily="2" charset="2"/>
                <a:buChar char="Ø"/>
              </a:pPr>
              <a:r>
                <a:rPr lang="es-MX" sz="2200" dirty="0" smtClean="0">
                  <a:latin typeface="Agency FB" panose="020B0503020202020204" pitchFamily="34" charset="0"/>
                </a:rPr>
                <a:t>Mantenimiento </a:t>
              </a:r>
              <a:r>
                <a:rPr lang="es-MX" sz="2200" dirty="0">
                  <a:latin typeface="Agency FB" panose="020B0503020202020204" pitchFamily="34" charset="0"/>
                </a:rPr>
                <a:t>de </a:t>
              </a:r>
              <a:r>
                <a:rPr lang="es-MX" sz="2200" dirty="0" smtClean="0">
                  <a:latin typeface="Agency FB" panose="020B0503020202020204" pitchFamily="34" charset="0"/>
                </a:rPr>
                <a:t>equipo.</a:t>
              </a:r>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a:latin typeface="Agency FB" panose="020B0503020202020204" pitchFamily="34" charset="0"/>
              </a:endParaRPr>
            </a:p>
            <a:p>
              <a:pPr algn="just"/>
              <a:endParaRPr lang="es-MX" sz="2200" dirty="0" smtClean="0">
                <a:latin typeface="Agency FB" panose="020B0503020202020204" pitchFamily="34" charset="0"/>
              </a:endParaRPr>
            </a:p>
            <a:p>
              <a:pPr algn="just"/>
              <a:endParaRPr lang="es-MX" sz="2200" dirty="0" smtClean="0">
                <a:solidFill>
                  <a:srgbClr val="006699"/>
                </a:solidFill>
                <a:latin typeface="Agency FB" panose="020B0503020202020204" pitchFamily="34" charset="0"/>
              </a:endParaRPr>
            </a:p>
          </p:txBody>
        </p:sp>
        <p:sp>
          <p:nvSpPr>
            <p:cNvPr id="2" name="Rectángulo redondeado 1"/>
            <p:cNvSpPr/>
            <p:nvPr/>
          </p:nvSpPr>
          <p:spPr>
            <a:xfrm>
              <a:off x="2501074" y="585415"/>
              <a:ext cx="7131600" cy="1080000"/>
            </a:xfrm>
            <a:prstGeom prst="roundRect">
              <a:avLst/>
            </a:prstGeom>
            <a:solidFill>
              <a:srgbClr val="CCFFFF"/>
            </a:solidFill>
            <a:ln w="25400">
              <a:solidFill>
                <a:srgbClr val="00FFFF"/>
              </a:solidFill>
            </a:ln>
            <a:scene3d>
              <a:camera prst="orthographicFront"/>
              <a:lightRig rig="threePt" dir="t"/>
            </a:scene3d>
            <a:sp3d>
              <a:bevelT w="139700" prst="cross"/>
            </a:sp3d>
          </p:spPr>
          <p:style>
            <a:lnRef idx="2">
              <a:schemeClr val="accent5"/>
            </a:lnRef>
            <a:fillRef idx="1">
              <a:schemeClr val="lt1"/>
            </a:fillRef>
            <a:effectRef idx="0">
              <a:schemeClr val="accent5"/>
            </a:effectRef>
            <a:fontRef idx="minor">
              <a:schemeClr val="dk1"/>
            </a:fontRef>
          </p:style>
          <p:txBody>
            <a:bodyPr rtlCol="0" anchor="ctr"/>
            <a:lstStyle/>
            <a:p>
              <a:pPr lvl="0" algn="ctr"/>
              <a:r>
                <a:rPr lang="es-MX" sz="2400" dirty="0" smtClean="0">
                  <a:solidFill>
                    <a:schemeClr val="tx1"/>
                  </a:solidFill>
                  <a:latin typeface="Agency FB" panose="020B0503020202020204"/>
                </a:rPr>
                <a:t>Recursos </a:t>
              </a:r>
              <a:r>
                <a:rPr lang="es-MX" sz="2400" dirty="0">
                  <a:solidFill>
                    <a:schemeClr val="tx1"/>
                  </a:solidFill>
                  <a:latin typeface="Agency FB" panose="020B0503020202020204"/>
                </a:rPr>
                <a:t>para infraestructura </a:t>
              </a:r>
              <a:r>
                <a:rPr lang="es-MX" sz="2400" dirty="0" smtClean="0">
                  <a:solidFill>
                    <a:schemeClr val="tx1"/>
                  </a:solidFill>
                  <a:latin typeface="Agency FB" panose="020B0503020202020204"/>
                </a:rPr>
                <a:t>académica:</a:t>
              </a:r>
              <a:endParaRPr lang="es-MX" sz="2400" dirty="0">
                <a:solidFill>
                  <a:schemeClr val="tx1"/>
                </a:solidFill>
                <a:effectLst/>
                <a:latin typeface="Agency FB" panose="020B0503020202020204"/>
              </a:endParaRPr>
            </a:p>
          </p:txBody>
        </p:sp>
      </p:grpSp>
    </p:spTree>
    <p:extLst>
      <p:ext uri="{BB962C8B-B14F-4D97-AF65-F5344CB8AC3E}">
        <p14:creationId xmlns:p14="http://schemas.microsoft.com/office/powerpoint/2010/main" val="4222148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364808" y="121920"/>
            <a:ext cx="11389360" cy="6168813"/>
            <a:chOff x="364808" y="121920"/>
            <a:chExt cx="11389360" cy="6168813"/>
          </a:xfrm>
        </p:grpSpPr>
        <p:sp>
          <p:nvSpPr>
            <p:cNvPr id="6" name="Rectángulo redondeado 5"/>
            <p:cNvSpPr/>
            <p:nvPr/>
          </p:nvSpPr>
          <p:spPr>
            <a:xfrm>
              <a:off x="1010859" y="121920"/>
              <a:ext cx="10097257" cy="720000"/>
            </a:xfrm>
            <a:prstGeom prst="roundRect">
              <a:avLst/>
            </a:prstGeom>
            <a:solidFill>
              <a:schemeClr val="accent1">
                <a:lumMod val="75000"/>
              </a:schemeClr>
            </a:solidFill>
            <a:ln w="25400">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MX" sz="2400" dirty="0" smtClean="0">
                  <a:solidFill>
                    <a:schemeClr val="bg1"/>
                  </a:solidFill>
                  <a:latin typeface="Agency FB" panose="020B0503020202020204" pitchFamily="34" charset="0"/>
                </a:rPr>
                <a:t>3) </a:t>
              </a:r>
              <a:r>
                <a:rPr lang="es-MX" sz="2400" dirty="0">
                  <a:solidFill>
                    <a:schemeClr val="bg1"/>
                  </a:solidFill>
                  <a:latin typeface="Agency FB" panose="020B0503020202020204" pitchFamily="34" charset="0"/>
                </a:rPr>
                <a:t>Apoyo a la Incorporación de nuevos profesores/as de tiempo completo:</a:t>
              </a:r>
            </a:p>
          </p:txBody>
        </p:sp>
        <p:graphicFrame>
          <p:nvGraphicFramePr>
            <p:cNvPr id="8" name="Diagrama 7"/>
            <p:cNvGraphicFramePr/>
            <p:nvPr>
              <p:extLst>
                <p:ext uri="{D42A27DB-BD31-4B8C-83A1-F6EECF244321}">
                  <p14:modId xmlns:p14="http://schemas.microsoft.com/office/powerpoint/2010/main" val="679556739"/>
                </p:ext>
              </p:extLst>
            </p:nvPr>
          </p:nvGraphicFramePr>
          <p:xfrm>
            <a:off x="364808" y="1178560"/>
            <a:ext cx="11389360" cy="51121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echa abajo 4"/>
            <p:cNvSpPr/>
            <p:nvPr/>
          </p:nvSpPr>
          <p:spPr>
            <a:xfrm>
              <a:off x="5525979" y="900696"/>
              <a:ext cx="1067015" cy="219087"/>
            </a:xfrm>
            <a:prstGeom prst="downArrow">
              <a:avLst/>
            </a:prstGeom>
            <a:solidFill>
              <a:srgbClr val="003366"/>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2539846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2457</TotalTime>
  <Words>1730</Words>
  <Application>Microsoft Office PowerPoint</Application>
  <PresentationFormat>Panorámica</PresentationFormat>
  <Paragraphs>204</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Agency FB</vt: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CGA</dc:creator>
  <cp:lastModifiedBy>yurilia</cp:lastModifiedBy>
  <cp:revision>239</cp:revision>
  <dcterms:created xsi:type="dcterms:W3CDTF">2017-01-28T20:40:06Z</dcterms:created>
  <dcterms:modified xsi:type="dcterms:W3CDTF">2017-02-22T18:22:23Z</dcterms:modified>
</cp:coreProperties>
</file>